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drawings/drawing3.xml" ContentType="application/vnd.openxmlformats-officedocument.drawingml.chartshapes+xml"/>
  <Override PartName="/ppt/drawings/drawing2.xml" ContentType="application/vnd.openxmlformats-officedocument.drawingml.chartshapes+xml"/>
  <Override PartName="/ppt/presentation.xml" ContentType="application/vnd.openxmlformats-officedocument.presentationml.presentation.main+xml"/>
  <Override PartName="/ppt/slides/slide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charts/colors7.xml" ContentType="application/vnd.ms-office.chartcolorstyle+xml"/>
  <Override PartName="/ppt/charts/chart2.xml" ContentType="application/vnd.openxmlformats-officedocument.drawingml.chart+xml"/>
  <Override PartName="/ppt/charts/style1.xml" ContentType="application/vnd.ms-office.chartstyle+xml"/>
  <Override PartName="/ppt/charts/chart1.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hart3.xml" ContentType="application/vnd.openxmlformats-officedocument.drawingml.chart+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style5.xml" ContentType="application/vnd.ms-office.chartstyle+xml"/>
  <Override PartName="/ppt/charts/chart5.xml" ContentType="application/vnd.openxmlformats-officedocument.drawingml.chart+xml"/>
  <Override PartName="/ppt/charts/colors4.xml" ContentType="application/vnd.ms-office.chartcolorstyle+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style2.xml" ContentType="application/vnd.ms-office.chartstyle+xml"/>
  <Override PartName="/ppt/charts/chart7.xml" ContentType="application/vnd.openxmlformats-officedocument.drawingml.chart+xml"/>
  <Override PartName="/ppt/charts/style7.xml" ContentType="application/vnd.ms-office.chartstyle+xml"/>
  <Override PartName="/ppt/charts/style8.xml" ContentType="application/vnd.ms-office.chartstyle+xml"/>
  <Override PartName="/ppt/charts/chart14.xml" ContentType="application/vnd.openxmlformats-officedocument.drawingml.chart+xml"/>
  <Override PartName="/ppt/charts/colors13.xml" ContentType="application/vnd.ms-office.chartcolorstyle+xml"/>
  <Override PartName="/ppt/charts/style13.xml" ContentType="application/vnd.ms-office.chartstyle+xml"/>
  <Override PartName="/ppt/charts/chart13.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colors12.xml" ContentType="application/vnd.ms-office.chartcolorstyle+xml"/>
  <Override PartName="/ppt/charts/style12.xml" ContentType="application/vnd.ms-office.chartstyle+xml"/>
  <Override PartName="/ppt/charts/chart12.xml" ContentType="application/vnd.openxmlformats-officedocument.drawingml.chart+xml"/>
  <Override PartName="/ppt/theme/theme1.xml" ContentType="application/vnd.openxmlformats-officedocument.theme+xml"/>
  <Override PartName="/ppt/charts/colors9.xml" ContentType="application/vnd.ms-office.chartcolorstyle+xml"/>
  <Override PartName="/ppt/charts/style9.xml" ContentType="application/vnd.ms-office.chartstyle+xml"/>
  <Override PartName="/ppt/charts/chart9.xml" ContentType="application/vnd.openxmlformats-officedocument.drawingml.chart+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22.xml" ContentType="application/vnd.ms-office.chartstyle+xml"/>
  <Override PartName="/ppt/charts/chart22.xml" ContentType="application/vnd.openxmlformats-officedocument.drawingml.chart+xml"/>
  <Override PartName="/ppt/charts/colors21.xml" ContentType="application/vnd.ms-office.chartcolorstyle+xml"/>
  <Override PartName="/ppt/charts/style21.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8.xml" ContentType="application/vnd.openxmlformats-officedocument.drawingml.chart+xml"/>
  <Override PartName="/ppt/charts/colors8.xml" ContentType="application/vnd.ms-office.chartcolorstyle+xml"/>
  <Override PartName="/ppt/charts/chart21.xml" ContentType="application/vnd.openxmlformats-officedocument.drawingml.chart+xml"/>
  <Override PartName="/ppt/charts/style20.xml" ContentType="application/vnd.ms-office.chartstyle+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chart20.xml" ContentType="application/vnd.openxmlformats-officedocument.drawingml.chart+xml"/>
  <Override PartName="/ppt/charts/colors19.xml" ContentType="application/vnd.ms-office.chartcolorstyle+xml"/>
  <Override PartName="/ppt/charts/style19.xml" ContentType="application/vnd.ms-office.chartstyle+xml"/>
  <Override PartName="/ppt/charts/colors20.xml" ContentType="application/vnd.ms-office.chartcolor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62" r:id="rId6"/>
    <p:sldId id="259" r:id="rId7"/>
    <p:sldId id="260" r:id="rId8"/>
    <p:sldId id="261" r:id="rId9"/>
    <p:sldId id="263" r:id="rId10"/>
    <p:sldId id="264" r:id="rId11"/>
    <p:sldId id="265" r:id="rId12"/>
    <p:sldId id="266" r:id="rId13"/>
    <p:sldId id="267" r:id="rId14"/>
    <p:sldId id="269" r:id="rId15"/>
    <p:sldId id="270" r:id="rId16"/>
    <p:sldId id="271" r:id="rId17"/>
    <p:sldId id="274"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4.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openxmlformats.org/officeDocument/2006/relationships/customXml" Target="../customXml/item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jac\Desktop\S&#228;kerhetskopia20221217\Folkh&#228;lsodata\Kolada%20befolkningl%20(5).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ajac\Desktop\S&#228;kerhetskopia20221217\Folkh&#228;lsodata\Kolada%20befolkningl%20(5).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23.xml"/><Relationship Id="rId1" Type="http://schemas.microsoft.com/office/2011/relationships/chartStyle" Target="style23.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ajac\Desktop\S&#228;kerhetskopia20221217\Folkh&#228;lsodata\Kolada%20befolkningl%20(5).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ajac\Desktop\S&#228;kerhetskopia20221217\Folkh&#228;lsodata\Resultat%202014-2022.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1000"/>
              <a:t>Befolkningen</a:t>
            </a:r>
            <a:r>
              <a:rPr lang="sv-SE" sz="1000" baseline="0"/>
              <a:t> i Norrbotten 2014 - 2022.</a:t>
            </a:r>
            <a:endParaRPr lang="sv-SE" sz="10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'Kolada Nyckeltal'!$D$25</c:f>
              <c:strCache>
                <c:ptCount val="1"/>
                <c:pt idx="0">
                  <c:v>Totalt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'Kolada Nyckeltal'!$E$24:$G$24</c:f>
              <c:strCache>
                <c:ptCount val="3"/>
                <c:pt idx="0">
                  <c:v>2014</c:v>
                </c:pt>
                <c:pt idx="1">
                  <c:v>2018</c:v>
                </c:pt>
                <c:pt idx="2">
                  <c:v>2022</c:v>
                </c:pt>
              </c:strCache>
            </c:strRef>
          </c:cat>
          <c:val>
            <c:numRef>
              <c:f>'Kolada Nyckeltal'!$E$25:$G$25</c:f>
              <c:numCache>
                <c:formatCode>#,##0</c:formatCode>
                <c:ptCount val="3"/>
                <c:pt idx="0">
                  <c:v>249987</c:v>
                </c:pt>
                <c:pt idx="1">
                  <c:v>250497</c:v>
                </c:pt>
                <c:pt idx="2">
                  <c:v>249177</c:v>
                </c:pt>
              </c:numCache>
            </c:numRef>
          </c:val>
          <c:extLst xmlns:c16r2="http://schemas.microsoft.com/office/drawing/2015/06/chart">
            <c:ext xmlns:c16="http://schemas.microsoft.com/office/drawing/2014/chart" uri="{C3380CC4-5D6E-409C-BE32-E72D297353CC}">
              <c16:uniqueId val="{00000000-B7FC-449C-B61E-A49B5C74C63F}"/>
            </c:ext>
          </c:extLst>
        </c:ser>
        <c:ser>
          <c:idx val="1"/>
          <c:order val="1"/>
          <c:tx>
            <c:strRef>
              <c:f>'Kolada Nyckeltal'!$D$26</c:f>
              <c:strCache>
                <c:ptCount val="1"/>
                <c:pt idx="0">
                  <c:v>Kvinnor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'Kolada Nyckeltal'!$E$24:$G$24</c:f>
              <c:strCache>
                <c:ptCount val="3"/>
                <c:pt idx="0">
                  <c:v>2014</c:v>
                </c:pt>
                <c:pt idx="1">
                  <c:v>2018</c:v>
                </c:pt>
                <c:pt idx="2">
                  <c:v>2022</c:v>
                </c:pt>
              </c:strCache>
            </c:strRef>
          </c:cat>
          <c:val>
            <c:numRef>
              <c:f>'Kolada Nyckeltal'!$E$26:$G$26</c:f>
              <c:numCache>
                <c:formatCode>#,##0</c:formatCode>
                <c:ptCount val="3"/>
                <c:pt idx="0">
                  <c:v>122542</c:v>
                </c:pt>
                <c:pt idx="1">
                  <c:v>122198</c:v>
                </c:pt>
                <c:pt idx="2">
                  <c:v>121073</c:v>
                </c:pt>
              </c:numCache>
            </c:numRef>
          </c:val>
          <c:extLst xmlns:c16r2="http://schemas.microsoft.com/office/drawing/2015/06/chart">
            <c:ext xmlns:c16="http://schemas.microsoft.com/office/drawing/2014/chart" uri="{C3380CC4-5D6E-409C-BE32-E72D297353CC}">
              <c16:uniqueId val="{00000001-B7FC-449C-B61E-A49B5C74C63F}"/>
            </c:ext>
          </c:extLst>
        </c:ser>
        <c:ser>
          <c:idx val="2"/>
          <c:order val="2"/>
          <c:tx>
            <c:strRef>
              <c:f>'Kolada Nyckeltal'!$D$27</c:f>
              <c:strCache>
                <c:ptCount val="1"/>
                <c:pt idx="0">
                  <c:v>Män</c:v>
                </c:pt>
              </c:strCache>
            </c:strRef>
          </c:tx>
          <c:spPr>
            <a:solidFill>
              <a:schemeClr val="accent3"/>
            </a:solidFill>
            <a:ln>
              <a:noFill/>
            </a:ln>
            <a:effectLst/>
          </c:spPr>
          <c:invertIfNegative val="0"/>
          <c:dLbls>
            <c:dLbl>
              <c:idx val="0"/>
              <c:layout>
                <c:manualLayout>
                  <c:x val="1.8697051092268473E-2"/>
                  <c:y val="-2.59319242746974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7FC-449C-B61E-A49B5C74C63F}"/>
                </c:ext>
                <c:ext xmlns:c15="http://schemas.microsoft.com/office/drawing/2012/chart" uri="{CE6537A1-D6FC-4f65-9D91-7224C49458BB}"/>
              </c:extLst>
            </c:dLbl>
            <c:dLbl>
              <c:idx val="1"/>
              <c:layout>
                <c:manualLayout>
                  <c:x val="1.6359919705734829E-2"/>
                  <c:y val="-2.59319242746974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B7FC-449C-B61E-A49B5C74C63F}"/>
                </c:ext>
                <c:ext xmlns:c15="http://schemas.microsoft.com/office/drawing/2012/chart" uri="{CE6537A1-D6FC-4f65-9D91-7224C49458BB}"/>
              </c:extLst>
            </c:dLbl>
            <c:dLbl>
              <c:idx val="2"/>
              <c:layout>
                <c:manualLayout>
                  <c:x val="2.1034182478802035E-2"/>
                  <c:y val="-3.025391165381357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7FC-449C-B61E-A49B5C74C63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'Kolada Nyckeltal'!$E$24:$G$24</c:f>
              <c:strCache>
                <c:ptCount val="3"/>
                <c:pt idx="0">
                  <c:v>2014</c:v>
                </c:pt>
                <c:pt idx="1">
                  <c:v>2018</c:v>
                </c:pt>
                <c:pt idx="2">
                  <c:v>2022</c:v>
                </c:pt>
              </c:strCache>
            </c:strRef>
          </c:cat>
          <c:val>
            <c:numRef>
              <c:f>'Kolada Nyckeltal'!$E$27:$G$27</c:f>
              <c:numCache>
                <c:formatCode>#,##0</c:formatCode>
                <c:ptCount val="3"/>
                <c:pt idx="0">
                  <c:v>127445</c:v>
                </c:pt>
                <c:pt idx="1">
                  <c:v>128299</c:v>
                </c:pt>
                <c:pt idx="2">
                  <c:v>128104</c:v>
                </c:pt>
              </c:numCache>
            </c:numRef>
          </c:val>
          <c:extLst xmlns:c16r2="http://schemas.microsoft.com/office/drawing/2015/06/chart">
            <c:ext xmlns:c16="http://schemas.microsoft.com/office/drawing/2014/chart" uri="{C3380CC4-5D6E-409C-BE32-E72D297353CC}">
              <c16:uniqueId val="{00000002-B7FC-449C-B61E-A49B5C74C63F}"/>
            </c:ext>
          </c:extLst>
        </c:ser>
        <c:dLbls>
          <c:showLegendKey val="0"/>
          <c:showVal val="0"/>
          <c:showCatName val="0"/>
          <c:showSerName val="0"/>
          <c:showPercent val="0"/>
          <c:showBubbleSize val="0"/>
        </c:dLbls>
        <c:gapWidth val="219"/>
        <c:overlap val="-27"/>
        <c:axId val="335790568"/>
        <c:axId val="228714016"/>
      </c:barChart>
      <c:catAx>
        <c:axId val="335790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228714016"/>
        <c:crosses val="autoZero"/>
        <c:auto val="1"/>
        <c:lblAlgn val="ctr"/>
        <c:lblOffset val="100"/>
        <c:noMultiLvlLbl val="0"/>
      </c:catAx>
      <c:valAx>
        <c:axId val="2287140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5790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dirty="0"/>
              <a:t>Besvär av (lätta/svåra) av diabetes, astma, allergi</a:t>
            </a:r>
            <a:r>
              <a:rPr lang="sv-SE" sz="1200" baseline="0" dirty="0"/>
              <a:t> och </a:t>
            </a:r>
            <a:r>
              <a:rPr lang="sv-SE" sz="1200" dirty="0"/>
              <a:t>högt blodtryck</a:t>
            </a:r>
            <a:r>
              <a:rPr lang="sv-SE" sz="1200" baseline="0" dirty="0"/>
              <a:t> bland </a:t>
            </a:r>
            <a:r>
              <a:rPr lang="sv-SE" sz="1200" b="1" baseline="0" dirty="0"/>
              <a:t>män</a:t>
            </a:r>
            <a:r>
              <a:rPr lang="sv-SE" sz="1200" baseline="0" dirty="0"/>
              <a:t>. Norrbotten 2024-2022. Procent.</a:t>
            </a:r>
            <a:r>
              <a:rPr lang="sv-SE" sz="1200" dirty="0"/>
              <a:t> </a:t>
            </a:r>
          </a:p>
        </c:rich>
      </c:tx>
      <c:layout>
        <c:manualLayout>
          <c:xMode val="edge"/>
          <c:yMode val="edge"/>
          <c:x val="0.12034085213032583"/>
          <c:y val="4.5519196616047967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hälsa'!$B$81:$B$82</c:f>
              <c:strCache>
                <c:ptCount val="2"/>
                <c:pt idx="0">
                  <c:v>Män</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hälsa'!$A$83:$A$86</c:f>
              <c:strCache>
                <c:ptCount val="4"/>
                <c:pt idx="0">
                  <c:v>Diabetes</c:v>
                </c:pt>
                <c:pt idx="1">
                  <c:v>Astma</c:v>
                </c:pt>
                <c:pt idx="2">
                  <c:v>Allergi</c:v>
                </c:pt>
                <c:pt idx="3">
                  <c:v>Högt blodtryck</c:v>
                </c:pt>
              </c:strCache>
            </c:strRef>
          </c:cat>
          <c:val>
            <c:numRef>
              <c:f>'Fysysk hälsa'!$B$83:$B$86</c:f>
              <c:numCache>
                <c:formatCode>0.0</c:formatCode>
                <c:ptCount val="4"/>
                <c:pt idx="0">
                  <c:v>4.9000000000000004</c:v>
                </c:pt>
                <c:pt idx="1">
                  <c:v>8.6</c:v>
                </c:pt>
                <c:pt idx="2">
                  <c:v>20</c:v>
                </c:pt>
                <c:pt idx="3">
                  <c:v>9.6999999999999993</c:v>
                </c:pt>
              </c:numCache>
            </c:numRef>
          </c:val>
          <c:extLst xmlns:c16r2="http://schemas.microsoft.com/office/drawing/2015/06/chart">
            <c:ext xmlns:c16="http://schemas.microsoft.com/office/drawing/2014/chart" uri="{C3380CC4-5D6E-409C-BE32-E72D297353CC}">
              <c16:uniqueId val="{00000000-2238-4CD0-B403-D931DAD5B3E1}"/>
            </c:ext>
          </c:extLst>
        </c:ser>
        <c:ser>
          <c:idx val="1"/>
          <c:order val="1"/>
          <c:tx>
            <c:strRef>
              <c:f>'Fysysk hälsa'!$C$81:$C$82</c:f>
              <c:strCache>
                <c:ptCount val="2"/>
                <c:pt idx="0">
                  <c:v>Män</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hälsa'!$A$83:$A$86</c:f>
              <c:strCache>
                <c:ptCount val="4"/>
                <c:pt idx="0">
                  <c:v>Diabetes</c:v>
                </c:pt>
                <c:pt idx="1">
                  <c:v>Astma</c:v>
                </c:pt>
                <c:pt idx="2">
                  <c:v>Allergi</c:v>
                </c:pt>
                <c:pt idx="3">
                  <c:v>Högt blodtryck</c:v>
                </c:pt>
              </c:strCache>
            </c:strRef>
          </c:cat>
          <c:val>
            <c:numRef>
              <c:f>'Fysysk hälsa'!$C$83:$C$86</c:f>
              <c:numCache>
                <c:formatCode>0.0</c:formatCode>
                <c:ptCount val="4"/>
                <c:pt idx="0">
                  <c:v>4.7</c:v>
                </c:pt>
                <c:pt idx="1">
                  <c:v>7.7</c:v>
                </c:pt>
                <c:pt idx="2">
                  <c:v>16.3</c:v>
                </c:pt>
                <c:pt idx="3">
                  <c:v>9.1999999999999993</c:v>
                </c:pt>
              </c:numCache>
            </c:numRef>
          </c:val>
          <c:extLst xmlns:c16r2="http://schemas.microsoft.com/office/drawing/2015/06/chart">
            <c:ext xmlns:c16="http://schemas.microsoft.com/office/drawing/2014/chart" uri="{C3380CC4-5D6E-409C-BE32-E72D297353CC}">
              <c16:uniqueId val="{00000001-2238-4CD0-B403-D931DAD5B3E1}"/>
            </c:ext>
          </c:extLst>
        </c:ser>
        <c:ser>
          <c:idx val="2"/>
          <c:order val="2"/>
          <c:tx>
            <c:strRef>
              <c:f>'Fysysk hälsa'!$D$81:$D$82</c:f>
              <c:strCache>
                <c:ptCount val="2"/>
                <c:pt idx="0">
                  <c:v>Män</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hälsa'!$A$83:$A$86</c:f>
              <c:strCache>
                <c:ptCount val="4"/>
                <c:pt idx="0">
                  <c:v>Diabetes</c:v>
                </c:pt>
                <c:pt idx="1">
                  <c:v>Astma</c:v>
                </c:pt>
                <c:pt idx="2">
                  <c:v>Allergi</c:v>
                </c:pt>
                <c:pt idx="3">
                  <c:v>Högt blodtryck</c:v>
                </c:pt>
              </c:strCache>
            </c:strRef>
          </c:cat>
          <c:val>
            <c:numRef>
              <c:f>'Fysysk hälsa'!$D$83:$D$86</c:f>
              <c:numCache>
                <c:formatCode>0.0</c:formatCode>
                <c:ptCount val="4"/>
                <c:pt idx="0">
                  <c:v>6.2</c:v>
                </c:pt>
                <c:pt idx="1">
                  <c:v>8.3000000000000007</c:v>
                </c:pt>
                <c:pt idx="2">
                  <c:v>14.4</c:v>
                </c:pt>
                <c:pt idx="3">
                  <c:v>18.2</c:v>
                </c:pt>
              </c:numCache>
            </c:numRef>
          </c:val>
          <c:extLst xmlns:c16r2="http://schemas.microsoft.com/office/drawing/2015/06/chart">
            <c:ext xmlns:c16="http://schemas.microsoft.com/office/drawing/2014/chart" uri="{C3380CC4-5D6E-409C-BE32-E72D297353CC}">
              <c16:uniqueId val="{00000002-2238-4CD0-B403-D931DAD5B3E1}"/>
            </c:ext>
          </c:extLst>
        </c:ser>
        <c:ser>
          <c:idx val="3"/>
          <c:order val="3"/>
          <c:tx>
            <c:strRef>
              <c:f>'Fysysk hälsa'!$E$81:$E$82</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hälsa'!$A$83:$A$86</c:f>
              <c:strCache>
                <c:ptCount val="4"/>
                <c:pt idx="0">
                  <c:v>Diabetes</c:v>
                </c:pt>
                <c:pt idx="1">
                  <c:v>Astma</c:v>
                </c:pt>
                <c:pt idx="2">
                  <c:v>Allergi</c:v>
                </c:pt>
                <c:pt idx="3">
                  <c:v>Högt blodtryck</c:v>
                </c:pt>
              </c:strCache>
            </c:strRef>
          </c:cat>
          <c:val>
            <c:numRef>
              <c:f>'Fysysk hälsa'!$E$83:$E$86</c:f>
              <c:numCache>
                <c:formatCode>0.0</c:formatCode>
                <c:ptCount val="4"/>
                <c:pt idx="0">
                  <c:v>3.7</c:v>
                </c:pt>
                <c:pt idx="1">
                  <c:v>5.8</c:v>
                </c:pt>
                <c:pt idx="2">
                  <c:v>18.5</c:v>
                </c:pt>
                <c:pt idx="3">
                  <c:v>10.4</c:v>
                </c:pt>
              </c:numCache>
            </c:numRef>
          </c:val>
          <c:extLst xmlns:c16r2="http://schemas.microsoft.com/office/drawing/2015/06/chart">
            <c:ext xmlns:c16="http://schemas.microsoft.com/office/drawing/2014/chart" uri="{C3380CC4-5D6E-409C-BE32-E72D297353CC}">
              <c16:uniqueId val="{00000003-2238-4CD0-B403-D931DAD5B3E1}"/>
            </c:ext>
          </c:extLst>
        </c:ser>
        <c:dLbls>
          <c:showLegendKey val="0"/>
          <c:showVal val="0"/>
          <c:showCatName val="0"/>
          <c:showSerName val="0"/>
          <c:showPercent val="0"/>
          <c:showBubbleSize val="0"/>
        </c:dLbls>
        <c:gapWidth val="219"/>
        <c:overlap val="-27"/>
        <c:axId val="453552152"/>
        <c:axId val="453549408"/>
      </c:barChart>
      <c:catAx>
        <c:axId val="453552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49408"/>
        <c:crosses val="autoZero"/>
        <c:auto val="1"/>
        <c:lblAlgn val="ctr"/>
        <c:lblOffset val="100"/>
        <c:noMultiLvlLbl val="0"/>
      </c:catAx>
      <c:valAx>
        <c:axId val="45354940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2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dirty="0">
                <a:effectLst/>
              </a:rPr>
              <a:t>Besvär av (lätta/svåra) av diabetes, astma, allergi och högt blodtryck bland </a:t>
            </a:r>
            <a:r>
              <a:rPr lang="sv-SE" sz="1200" b="1" i="0" baseline="0" dirty="0">
                <a:effectLst/>
              </a:rPr>
              <a:t>kvinnor</a:t>
            </a:r>
            <a:r>
              <a:rPr lang="sv-SE" sz="1200" b="0" i="0" baseline="0" dirty="0">
                <a:effectLst/>
              </a:rPr>
              <a:t>. Norrbotten 2024-2022. Procent. </a:t>
            </a:r>
            <a:endParaRPr lang="sv-SE" sz="1200" dirty="0">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hälsa'!$B$91:$B$92</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hälsa'!$A$93:$A$96</c:f>
              <c:strCache>
                <c:ptCount val="4"/>
                <c:pt idx="0">
                  <c:v>Diabetes</c:v>
                </c:pt>
                <c:pt idx="1">
                  <c:v>Astma</c:v>
                </c:pt>
                <c:pt idx="2">
                  <c:v>Allergi</c:v>
                </c:pt>
                <c:pt idx="3">
                  <c:v>Högt blodtryck</c:v>
                </c:pt>
              </c:strCache>
            </c:strRef>
          </c:cat>
          <c:val>
            <c:numRef>
              <c:f>'Fysysk hälsa'!$B$93:$B$96</c:f>
              <c:numCache>
                <c:formatCode>General</c:formatCode>
                <c:ptCount val="4"/>
                <c:pt idx="0">
                  <c:v>2.9</c:v>
                </c:pt>
                <c:pt idx="1">
                  <c:v>12.4</c:v>
                </c:pt>
                <c:pt idx="2">
                  <c:v>25.4</c:v>
                </c:pt>
                <c:pt idx="3">
                  <c:v>10.4</c:v>
                </c:pt>
              </c:numCache>
            </c:numRef>
          </c:val>
          <c:extLst xmlns:c16r2="http://schemas.microsoft.com/office/drawing/2015/06/chart">
            <c:ext xmlns:c16="http://schemas.microsoft.com/office/drawing/2014/chart" uri="{C3380CC4-5D6E-409C-BE32-E72D297353CC}">
              <c16:uniqueId val="{00000000-D4E4-4FB8-AAFC-F0691EF4F4EE}"/>
            </c:ext>
          </c:extLst>
        </c:ser>
        <c:ser>
          <c:idx val="1"/>
          <c:order val="1"/>
          <c:tx>
            <c:strRef>
              <c:f>'Fysysk hälsa'!$C$91:$C$92</c:f>
              <c:strCache>
                <c:ptCount val="2"/>
                <c:pt idx="0">
                  <c:v>Kvinnor</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hälsa'!$A$93:$A$96</c:f>
              <c:strCache>
                <c:ptCount val="4"/>
                <c:pt idx="0">
                  <c:v>Diabetes</c:v>
                </c:pt>
                <c:pt idx="1">
                  <c:v>Astma</c:v>
                </c:pt>
                <c:pt idx="2">
                  <c:v>Allergi</c:v>
                </c:pt>
                <c:pt idx="3">
                  <c:v>Högt blodtryck</c:v>
                </c:pt>
              </c:strCache>
            </c:strRef>
          </c:cat>
          <c:val>
            <c:numRef>
              <c:f>'Fysysk hälsa'!$C$93:$C$96</c:f>
              <c:numCache>
                <c:formatCode>0.0</c:formatCode>
                <c:ptCount val="4"/>
                <c:pt idx="0">
                  <c:v>3.3</c:v>
                </c:pt>
                <c:pt idx="1">
                  <c:v>11.6</c:v>
                </c:pt>
                <c:pt idx="2">
                  <c:v>23.1</c:v>
                </c:pt>
                <c:pt idx="3">
                  <c:v>11.5</c:v>
                </c:pt>
              </c:numCache>
            </c:numRef>
          </c:val>
          <c:extLst xmlns:c16r2="http://schemas.microsoft.com/office/drawing/2015/06/chart">
            <c:ext xmlns:c16="http://schemas.microsoft.com/office/drawing/2014/chart" uri="{C3380CC4-5D6E-409C-BE32-E72D297353CC}">
              <c16:uniqueId val="{00000001-D4E4-4FB8-AAFC-F0691EF4F4EE}"/>
            </c:ext>
          </c:extLst>
        </c:ser>
        <c:ser>
          <c:idx val="2"/>
          <c:order val="2"/>
          <c:tx>
            <c:strRef>
              <c:f>'Fysysk hälsa'!$D$91:$D$92</c:f>
              <c:strCache>
                <c:ptCount val="2"/>
                <c:pt idx="0">
                  <c:v>Kvinnor</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hälsa'!$A$93:$A$96</c:f>
              <c:strCache>
                <c:ptCount val="4"/>
                <c:pt idx="0">
                  <c:v>Diabetes</c:v>
                </c:pt>
                <c:pt idx="1">
                  <c:v>Astma</c:v>
                </c:pt>
                <c:pt idx="2">
                  <c:v>Allergi</c:v>
                </c:pt>
                <c:pt idx="3">
                  <c:v>Högt blodtryck</c:v>
                </c:pt>
              </c:strCache>
            </c:strRef>
          </c:cat>
          <c:val>
            <c:numRef>
              <c:f>'Fysysk hälsa'!$D$93:$D$96</c:f>
              <c:numCache>
                <c:formatCode>0.0</c:formatCode>
                <c:ptCount val="4"/>
                <c:pt idx="0">
                  <c:v>4.7</c:v>
                </c:pt>
                <c:pt idx="1">
                  <c:v>12.7</c:v>
                </c:pt>
                <c:pt idx="2">
                  <c:v>20.3</c:v>
                </c:pt>
                <c:pt idx="3">
                  <c:v>20.3</c:v>
                </c:pt>
              </c:numCache>
            </c:numRef>
          </c:val>
          <c:extLst xmlns:c16r2="http://schemas.microsoft.com/office/drawing/2015/06/chart">
            <c:ext xmlns:c16="http://schemas.microsoft.com/office/drawing/2014/chart" uri="{C3380CC4-5D6E-409C-BE32-E72D297353CC}">
              <c16:uniqueId val="{00000002-D4E4-4FB8-AAFC-F0691EF4F4EE}"/>
            </c:ext>
          </c:extLst>
        </c:ser>
        <c:ser>
          <c:idx val="3"/>
          <c:order val="3"/>
          <c:tx>
            <c:strRef>
              <c:f>'Fysysk hälsa'!$E$91:$E$92</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hälsa'!$A$93:$A$96</c:f>
              <c:strCache>
                <c:ptCount val="4"/>
                <c:pt idx="0">
                  <c:v>Diabetes</c:v>
                </c:pt>
                <c:pt idx="1">
                  <c:v>Astma</c:v>
                </c:pt>
                <c:pt idx="2">
                  <c:v>Allergi</c:v>
                </c:pt>
                <c:pt idx="3">
                  <c:v>Högt blodtryck</c:v>
                </c:pt>
              </c:strCache>
            </c:strRef>
          </c:cat>
          <c:val>
            <c:numRef>
              <c:f>'Fysysk hälsa'!$E$93:$E$96</c:f>
              <c:numCache>
                <c:formatCode>General</c:formatCode>
                <c:ptCount val="4"/>
                <c:pt idx="0">
                  <c:v>3</c:v>
                </c:pt>
                <c:pt idx="1">
                  <c:v>8.9</c:v>
                </c:pt>
                <c:pt idx="2">
                  <c:v>21.2</c:v>
                </c:pt>
                <c:pt idx="3">
                  <c:v>10.9</c:v>
                </c:pt>
              </c:numCache>
            </c:numRef>
          </c:val>
          <c:extLst xmlns:c16r2="http://schemas.microsoft.com/office/drawing/2015/06/chart">
            <c:ext xmlns:c16="http://schemas.microsoft.com/office/drawing/2014/chart" uri="{C3380CC4-5D6E-409C-BE32-E72D297353CC}">
              <c16:uniqueId val="{00000003-D4E4-4FB8-AAFC-F0691EF4F4EE}"/>
            </c:ext>
          </c:extLst>
        </c:ser>
        <c:dLbls>
          <c:showLegendKey val="0"/>
          <c:showVal val="0"/>
          <c:showCatName val="0"/>
          <c:showSerName val="0"/>
          <c:showPercent val="0"/>
          <c:showBubbleSize val="0"/>
        </c:dLbls>
        <c:gapWidth val="219"/>
        <c:overlap val="-27"/>
        <c:axId val="453552936"/>
        <c:axId val="453550192"/>
      </c:barChart>
      <c:catAx>
        <c:axId val="45355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0192"/>
        <c:crosses val="autoZero"/>
        <c:auto val="1"/>
        <c:lblAlgn val="ctr"/>
        <c:lblOffset val="100"/>
        <c:noMultiLvlLbl val="0"/>
      </c:catAx>
      <c:valAx>
        <c:axId val="453550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2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dirty="0"/>
              <a:t>Har du någon långvarig sjukdom, besvär efter olycksfall, någon nedsatt funktion eller annat långvarigt hälsoproblem? Andel </a:t>
            </a:r>
            <a:r>
              <a:rPr lang="sv-SE" sz="1200" i="1" dirty="0"/>
              <a:t>utan långvariga hälsoproblem</a:t>
            </a:r>
            <a:r>
              <a:rPr lang="sv-SE" sz="1200" b="1" dirty="0"/>
              <a:t>. Män. </a:t>
            </a:r>
            <a:r>
              <a:rPr lang="sv-SE" sz="1200" dirty="0"/>
              <a:t>Procent.</a:t>
            </a: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hälsa'!$C$3:$C$4</c:f>
              <c:strCache>
                <c:ptCount val="2"/>
                <c:pt idx="0">
                  <c:v>Män</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hälsa'!$B$5:$B$9</c:f>
              <c:strCache>
                <c:ptCount val="5"/>
                <c:pt idx="0">
                  <c:v>16-29 år</c:v>
                </c:pt>
                <c:pt idx="1">
                  <c:v>30-44 år</c:v>
                </c:pt>
                <c:pt idx="2">
                  <c:v>45-64 år</c:v>
                </c:pt>
                <c:pt idx="3">
                  <c:v>65 år och äldre</c:v>
                </c:pt>
                <c:pt idx="4">
                  <c:v>Samtliga män Norrbotten</c:v>
                </c:pt>
              </c:strCache>
            </c:strRef>
          </c:cat>
          <c:val>
            <c:numRef>
              <c:f>'Fysysk hälsa'!$C$5:$C$9</c:f>
              <c:numCache>
                <c:formatCode>General</c:formatCode>
                <c:ptCount val="5"/>
                <c:pt idx="0">
                  <c:v>77</c:v>
                </c:pt>
                <c:pt idx="1">
                  <c:v>71.8</c:v>
                </c:pt>
                <c:pt idx="2">
                  <c:v>53.1</c:v>
                </c:pt>
                <c:pt idx="3">
                  <c:v>45.8</c:v>
                </c:pt>
                <c:pt idx="4">
                  <c:v>60.4</c:v>
                </c:pt>
              </c:numCache>
            </c:numRef>
          </c:val>
          <c:extLst xmlns:c16r2="http://schemas.microsoft.com/office/drawing/2015/06/chart">
            <c:ext xmlns:c16="http://schemas.microsoft.com/office/drawing/2014/chart" uri="{C3380CC4-5D6E-409C-BE32-E72D297353CC}">
              <c16:uniqueId val="{00000000-3737-432F-83AA-53127CB347E4}"/>
            </c:ext>
          </c:extLst>
        </c:ser>
        <c:ser>
          <c:idx val="1"/>
          <c:order val="1"/>
          <c:tx>
            <c:strRef>
              <c:f>'Fysysk hälsa'!$D$3:$D$4</c:f>
              <c:strCache>
                <c:ptCount val="2"/>
                <c:pt idx="0">
                  <c:v>Män</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hälsa'!$B$5:$B$9</c:f>
              <c:strCache>
                <c:ptCount val="5"/>
                <c:pt idx="0">
                  <c:v>16-29 år</c:v>
                </c:pt>
                <c:pt idx="1">
                  <c:v>30-44 år</c:v>
                </c:pt>
                <c:pt idx="2">
                  <c:v>45-64 år</c:v>
                </c:pt>
                <c:pt idx="3">
                  <c:v>65 år och äldre</c:v>
                </c:pt>
                <c:pt idx="4">
                  <c:v>Samtliga män Norrbotten</c:v>
                </c:pt>
              </c:strCache>
            </c:strRef>
          </c:cat>
          <c:val>
            <c:numRef>
              <c:f>'Fysysk hälsa'!$D$5:$D$9</c:f>
              <c:numCache>
                <c:formatCode>General</c:formatCode>
                <c:ptCount val="5"/>
                <c:pt idx="0">
                  <c:v>73</c:v>
                </c:pt>
                <c:pt idx="1">
                  <c:v>66.099999999999994</c:v>
                </c:pt>
                <c:pt idx="2">
                  <c:v>56.8</c:v>
                </c:pt>
                <c:pt idx="3">
                  <c:v>45.7</c:v>
                </c:pt>
                <c:pt idx="4">
                  <c:v>59.5</c:v>
                </c:pt>
              </c:numCache>
            </c:numRef>
          </c:val>
          <c:extLst xmlns:c16r2="http://schemas.microsoft.com/office/drawing/2015/06/chart">
            <c:ext xmlns:c16="http://schemas.microsoft.com/office/drawing/2014/chart" uri="{C3380CC4-5D6E-409C-BE32-E72D297353CC}">
              <c16:uniqueId val="{00000001-3737-432F-83AA-53127CB347E4}"/>
            </c:ext>
          </c:extLst>
        </c:ser>
        <c:ser>
          <c:idx val="2"/>
          <c:order val="2"/>
          <c:tx>
            <c:strRef>
              <c:f>'Fysysk hälsa'!$E$3:$E$4</c:f>
              <c:strCache>
                <c:ptCount val="2"/>
                <c:pt idx="0">
                  <c:v>Män</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hälsa'!$B$5:$B$9</c:f>
              <c:strCache>
                <c:ptCount val="5"/>
                <c:pt idx="0">
                  <c:v>16-29 år</c:v>
                </c:pt>
                <c:pt idx="1">
                  <c:v>30-44 år</c:v>
                </c:pt>
                <c:pt idx="2">
                  <c:v>45-64 år</c:v>
                </c:pt>
                <c:pt idx="3">
                  <c:v>65 år och äldre</c:v>
                </c:pt>
                <c:pt idx="4">
                  <c:v>Samtliga män Norrbotten</c:v>
                </c:pt>
              </c:strCache>
            </c:strRef>
          </c:cat>
          <c:val>
            <c:numRef>
              <c:f>'Fysysk hälsa'!$E$5:$E$9</c:f>
              <c:numCache>
                <c:formatCode>General</c:formatCode>
                <c:ptCount val="5"/>
                <c:pt idx="0">
                  <c:v>71.3</c:v>
                </c:pt>
                <c:pt idx="1">
                  <c:v>67.5</c:v>
                </c:pt>
                <c:pt idx="2">
                  <c:v>54.1</c:v>
                </c:pt>
                <c:pt idx="3">
                  <c:v>45.2</c:v>
                </c:pt>
                <c:pt idx="4">
                  <c:v>57.9</c:v>
                </c:pt>
              </c:numCache>
            </c:numRef>
          </c:val>
          <c:extLst xmlns:c16r2="http://schemas.microsoft.com/office/drawing/2015/06/chart">
            <c:ext xmlns:c16="http://schemas.microsoft.com/office/drawing/2014/chart" uri="{C3380CC4-5D6E-409C-BE32-E72D297353CC}">
              <c16:uniqueId val="{00000002-3737-432F-83AA-53127CB347E4}"/>
            </c:ext>
          </c:extLst>
        </c:ser>
        <c:ser>
          <c:idx val="3"/>
          <c:order val="3"/>
          <c:tx>
            <c:strRef>
              <c:f>'Fysysk hälsa'!$F$3:$F$4</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hälsa'!$B$5:$B$9</c:f>
              <c:strCache>
                <c:ptCount val="5"/>
                <c:pt idx="0">
                  <c:v>16-29 år</c:v>
                </c:pt>
                <c:pt idx="1">
                  <c:v>30-44 år</c:v>
                </c:pt>
                <c:pt idx="2">
                  <c:v>45-64 år</c:v>
                </c:pt>
                <c:pt idx="3">
                  <c:v>65 år och äldre</c:v>
                </c:pt>
                <c:pt idx="4">
                  <c:v>Samtliga män Norrbotten</c:v>
                </c:pt>
              </c:strCache>
            </c:strRef>
          </c:cat>
          <c:val>
            <c:numRef>
              <c:f>'Fysysk hälsa'!$F$5:$F$9</c:f>
              <c:numCache>
                <c:formatCode>General</c:formatCode>
                <c:ptCount val="5"/>
                <c:pt idx="4">
                  <c:v>63.7</c:v>
                </c:pt>
              </c:numCache>
            </c:numRef>
          </c:val>
          <c:extLst xmlns:c16r2="http://schemas.microsoft.com/office/drawing/2015/06/chart">
            <c:ext xmlns:c16="http://schemas.microsoft.com/office/drawing/2014/chart" uri="{C3380CC4-5D6E-409C-BE32-E72D297353CC}">
              <c16:uniqueId val="{00000003-3737-432F-83AA-53127CB347E4}"/>
            </c:ext>
          </c:extLst>
        </c:ser>
        <c:dLbls>
          <c:showLegendKey val="0"/>
          <c:showVal val="0"/>
          <c:showCatName val="0"/>
          <c:showSerName val="0"/>
          <c:showPercent val="0"/>
          <c:showBubbleSize val="0"/>
        </c:dLbls>
        <c:gapWidth val="219"/>
        <c:overlap val="-27"/>
        <c:axId val="453549800"/>
        <c:axId val="453550584"/>
      </c:barChart>
      <c:catAx>
        <c:axId val="453549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0584"/>
        <c:crosses val="autoZero"/>
        <c:auto val="1"/>
        <c:lblAlgn val="ctr"/>
        <c:lblOffset val="100"/>
        <c:noMultiLvlLbl val="0"/>
      </c:catAx>
      <c:valAx>
        <c:axId val="453550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49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dirty="0">
                <a:effectLst/>
              </a:rPr>
              <a:t>Har du någon långvarig sjukdom, besvär efter olycksfall, någon nedsatt funktion eller annat långvarigt hälsoproblem? Andel </a:t>
            </a:r>
            <a:r>
              <a:rPr lang="sv-SE" sz="1200" b="0" i="1" baseline="0" dirty="0">
                <a:effectLst/>
              </a:rPr>
              <a:t>utan långvariga hälsoproblem</a:t>
            </a:r>
            <a:r>
              <a:rPr lang="sv-SE" sz="1200" b="1" i="0" baseline="0" dirty="0">
                <a:effectLst/>
              </a:rPr>
              <a:t>. Kvinnor. </a:t>
            </a:r>
            <a:r>
              <a:rPr lang="sv-SE" sz="1200" b="0" i="0" baseline="0" dirty="0">
                <a:effectLst/>
              </a:rPr>
              <a:t>Procent</a:t>
            </a:r>
            <a:r>
              <a:rPr lang="sv-SE" sz="1000" b="0" i="0" baseline="0" dirty="0">
                <a:effectLst/>
              </a:rPr>
              <a:t>.</a:t>
            </a:r>
            <a:endParaRPr lang="sv-SE" sz="1000" dirty="0">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hälsa'!$C$10:$C$11</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hälsa'!$B$12:$B$16</c:f>
              <c:strCache>
                <c:ptCount val="5"/>
                <c:pt idx="0">
                  <c:v>16-29 år</c:v>
                </c:pt>
                <c:pt idx="1">
                  <c:v>30-44 år</c:v>
                </c:pt>
                <c:pt idx="2">
                  <c:v>45-64 år</c:v>
                </c:pt>
                <c:pt idx="3">
                  <c:v>65 år och äldre</c:v>
                </c:pt>
                <c:pt idx="4">
                  <c:v>Samtliga kvinnor Norrbotten</c:v>
                </c:pt>
              </c:strCache>
            </c:strRef>
          </c:cat>
          <c:val>
            <c:numRef>
              <c:f>'Fysysk hälsa'!$C$12:$C$16</c:f>
              <c:numCache>
                <c:formatCode>General</c:formatCode>
                <c:ptCount val="5"/>
                <c:pt idx="0">
                  <c:v>68.900000000000006</c:v>
                </c:pt>
                <c:pt idx="1">
                  <c:v>66.3</c:v>
                </c:pt>
                <c:pt idx="2">
                  <c:v>54.4</c:v>
                </c:pt>
                <c:pt idx="3">
                  <c:v>49.2</c:v>
                </c:pt>
                <c:pt idx="4">
                  <c:v>58.2</c:v>
                </c:pt>
              </c:numCache>
            </c:numRef>
          </c:val>
          <c:extLst xmlns:c16r2="http://schemas.microsoft.com/office/drawing/2015/06/chart">
            <c:ext xmlns:c16="http://schemas.microsoft.com/office/drawing/2014/chart" uri="{C3380CC4-5D6E-409C-BE32-E72D297353CC}">
              <c16:uniqueId val="{00000000-27B4-4116-B724-D7E5A27075A2}"/>
            </c:ext>
          </c:extLst>
        </c:ser>
        <c:ser>
          <c:idx val="1"/>
          <c:order val="1"/>
          <c:tx>
            <c:strRef>
              <c:f>'Fysysk hälsa'!$D$10:$D$11</c:f>
              <c:strCache>
                <c:ptCount val="2"/>
                <c:pt idx="0">
                  <c:v>Kvinnor</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hälsa'!$B$12:$B$16</c:f>
              <c:strCache>
                <c:ptCount val="5"/>
                <c:pt idx="0">
                  <c:v>16-29 år</c:v>
                </c:pt>
                <c:pt idx="1">
                  <c:v>30-44 år</c:v>
                </c:pt>
                <c:pt idx="2">
                  <c:v>45-64 år</c:v>
                </c:pt>
                <c:pt idx="3">
                  <c:v>65 år och äldre</c:v>
                </c:pt>
                <c:pt idx="4">
                  <c:v>Samtliga kvinnor Norrbotten</c:v>
                </c:pt>
              </c:strCache>
            </c:strRef>
          </c:cat>
          <c:val>
            <c:numRef>
              <c:f>'Fysysk hälsa'!$D$12:$D$16</c:f>
              <c:numCache>
                <c:formatCode>General</c:formatCode>
                <c:ptCount val="5"/>
                <c:pt idx="0">
                  <c:v>69.3</c:v>
                </c:pt>
                <c:pt idx="1">
                  <c:v>61.6</c:v>
                </c:pt>
                <c:pt idx="2">
                  <c:v>50.7</c:v>
                </c:pt>
                <c:pt idx="3">
                  <c:v>46.1</c:v>
                </c:pt>
                <c:pt idx="4">
                  <c:v>55.2</c:v>
                </c:pt>
              </c:numCache>
            </c:numRef>
          </c:val>
          <c:extLst xmlns:c16r2="http://schemas.microsoft.com/office/drawing/2015/06/chart">
            <c:ext xmlns:c16="http://schemas.microsoft.com/office/drawing/2014/chart" uri="{C3380CC4-5D6E-409C-BE32-E72D297353CC}">
              <c16:uniqueId val="{00000001-27B4-4116-B724-D7E5A27075A2}"/>
            </c:ext>
          </c:extLst>
        </c:ser>
        <c:ser>
          <c:idx val="2"/>
          <c:order val="2"/>
          <c:tx>
            <c:strRef>
              <c:f>'Fysysk hälsa'!$E$10:$E$11</c:f>
              <c:strCache>
                <c:ptCount val="2"/>
                <c:pt idx="0">
                  <c:v>Kvinnor</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hälsa'!$B$12:$B$16</c:f>
              <c:strCache>
                <c:ptCount val="5"/>
                <c:pt idx="0">
                  <c:v>16-29 år</c:v>
                </c:pt>
                <c:pt idx="1">
                  <c:v>30-44 år</c:v>
                </c:pt>
                <c:pt idx="2">
                  <c:v>45-64 år</c:v>
                </c:pt>
                <c:pt idx="3">
                  <c:v>65 år och äldre</c:v>
                </c:pt>
                <c:pt idx="4">
                  <c:v>Samtliga kvinnor Norrbotten</c:v>
                </c:pt>
              </c:strCache>
            </c:strRef>
          </c:cat>
          <c:val>
            <c:numRef>
              <c:f>'Fysysk hälsa'!$E$12:$E$16</c:f>
              <c:numCache>
                <c:formatCode>General</c:formatCode>
                <c:ptCount val="5"/>
                <c:pt idx="0">
                  <c:v>67.5</c:v>
                </c:pt>
                <c:pt idx="1">
                  <c:v>57.9</c:v>
                </c:pt>
                <c:pt idx="2">
                  <c:v>49.5</c:v>
                </c:pt>
                <c:pt idx="3">
                  <c:v>43.9</c:v>
                </c:pt>
                <c:pt idx="4">
                  <c:v>52.4</c:v>
                </c:pt>
              </c:numCache>
            </c:numRef>
          </c:val>
          <c:extLst xmlns:c16r2="http://schemas.microsoft.com/office/drawing/2015/06/chart">
            <c:ext xmlns:c16="http://schemas.microsoft.com/office/drawing/2014/chart" uri="{C3380CC4-5D6E-409C-BE32-E72D297353CC}">
              <c16:uniqueId val="{00000002-27B4-4116-B724-D7E5A27075A2}"/>
            </c:ext>
          </c:extLst>
        </c:ser>
        <c:ser>
          <c:idx val="3"/>
          <c:order val="3"/>
          <c:tx>
            <c:strRef>
              <c:f>'Fysysk hälsa'!$F$10:$F$11</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hälsa'!$B$12:$B$16</c:f>
              <c:strCache>
                <c:ptCount val="5"/>
                <c:pt idx="0">
                  <c:v>16-29 år</c:v>
                </c:pt>
                <c:pt idx="1">
                  <c:v>30-44 år</c:v>
                </c:pt>
                <c:pt idx="2">
                  <c:v>45-64 år</c:v>
                </c:pt>
                <c:pt idx="3">
                  <c:v>65 år och äldre</c:v>
                </c:pt>
                <c:pt idx="4">
                  <c:v>Samtliga kvinnor Norrbotten</c:v>
                </c:pt>
              </c:strCache>
            </c:strRef>
          </c:cat>
          <c:val>
            <c:numRef>
              <c:f>'Fysysk hälsa'!$F$12:$F$16</c:f>
              <c:numCache>
                <c:formatCode>General</c:formatCode>
                <c:ptCount val="5"/>
                <c:pt idx="4">
                  <c:v>59.7</c:v>
                </c:pt>
              </c:numCache>
            </c:numRef>
          </c:val>
          <c:extLst xmlns:c16r2="http://schemas.microsoft.com/office/drawing/2015/06/chart">
            <c:ext xmlns:c16="http://schemas.microsoft.com/office/drawing/2014/chart" uri="{C3380CC4-5D6E-409C-BE32-E72D297353CC}">
              <c16:uniqueId val="{00000003-27B4-4116-B724-D7E5A27075A2}"/>
            </c:ext>
          </c:extLst>
        </c:ser>
        <c:dLbls>
          <c:showLegendKey val="0"/>
          <c:showVal val="0"/>
          <c:showCatName val="0"/>
          <c:showSerName val="0"/>
          <c:showPercent val="0"/>
          <c:showBubbleSize val="0"/>
        </c:dLbls>
        <c:gapWidth val="219"/>
        <c:overlap val="-27"/>
        <c:axId val="453551368"/>
        <c:axId val="453551760"/>
      </c:barChart>
      <c:catAx>
        <c:axId val="453551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1760"/>
        <c:crosses val="autoZero"/>
        <c:auto val="1"/>
        <c:lblAlgn val="ctr"/>
        <c:lblOffset val="100"/>
        <c:noMultiLvlLbl val="0"/>
      </c:catAx>
      <c:valAx>
        <c:axId val="4535517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1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dirty="0"/>
              <a:t>Andel</a:t>
            </a:r>
            <a:r>
              <a:rPr lang="sv-SE" sz="1200" b="1" dirty="0"/>
              <a:t> män </a:t>
            </a:r>
            <a:r>
              <a:rPr lang="sv-SE" sz="1200" dirty="0"/>
              <a:t>med övervikt och  fetma 2014-2022,</a:t>
            </a:r>
            <a:r>
              <a:rPr lang="sv-SE" sz="1200" baseline="0" dirty="0"/>
              <a:t> Norrbotten </a:t>
            </a:r>
            <a:endParaRPr lang="sv-SE" sz="1200" dirty="0"/>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hälsa'!$B$100:$B$101</c:f>
              <c:strCache>
                <c:ptCount val="2"/>
                <c:pt idx="0">
                  <c:v>Män</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hälsa'!$A$102:$A$104</c:f>
              <c:strCache>
                <c:ptCount val="3"/>
                <c:pt idx="0">
                  <c:v>Ej övervikt</c:v>
                </c:pt>
                <c:pt idx="1">
                  <c:v>Överviktig</c:v>
                </c:pt>
                <c:pt idx="2">
                  <c:v>Fetma</c:v>
                </c:pt>
              </c:strCache>
            </c:strRef>
          </c:cat>
          <c:val>
            <c:numRef>
              <c:f>'Fysysk hälsa'!$B$102:$B$104</c:f>
              <c:numCache>
                <c:formatCode>0.0</c:formatCode>
                <c:ptCount val="3"/>
                <c:pt idx="0">
                  <c:v>40.200000000000003</c:v>
                </c:pt>
                <c:pt idx="1">
                  <c:v>42.7</c:v>
                </c:pt>
                <c:pt idx="2">
                  <c:v>17.2</c:v>
                </c:pt>
              </c:numCache>
            </c:numRef>
          </c:val>
          <c:extLst xmlns:c16r2="http://schemas.microsoft.com/office/drawing/2015/06/chart">
            <c:ext xmlns:c16="http://schemas.microsoft.com/office/drawing/2014/chart" uri="{C3380CC4-5D6E-409C-BE32-E72D297353CC}">
              <c16:uniqueId val="{00000000-449A-404B-BEF6-B6B46E993D4C}"/>
            </c:ext>
          </c:extLst>
        </c:ser>
        <c:ser>
          <c:idx val="1"/>
          <c:order val="1"/>
          <c:tx>
            <c:strRef>
              <c:f>'Fysysk hälsa'!$C$100:$C$101</c:f>
              <c:strCache>
                <c:ptCount val="2"/>
                <c:pt idx="0">
                  <c:v>Män</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hälsa'!$A$102:$A$104</c:f>
              <c:strCache>
                <c:ptCount val="3"/>
                <c:pt idx="0">
                  <c:v>Ej övervikt</c:v>
                </c:pt>
                <c:pt idx="1">
                  <c:v>Överviktig</c:v>
                </c:pt>
                <c:pt idx="2">
                  <c:v>Fetma</c:v>
                </c:pt>
              </c:strCache>
            </c:strRef>
          </c:cat>
          <c:val>
            <c:numRef>
              <c:f>'Fysysk hälsa'!$C$102:$C$104</c:f>
              <c:numCache>
                <c:formatCode>0.0</c:formatCode>
                <c:ptCount val="3"/>
                <c:pt idx="0">
                  <c:v>41.3</c:v>
                </c:pt>
                <c:pt idx="1">
                  <c:v>39.799999999999997</c:v>
                </c:pt>
                <c:pt idx="2">
                  <c:v>18.8</c:v>
                </c:pt>
              </c:numCache>
            </c:numRef>
          </c:val>
          <c:extLst xmlns:c16r2="http://schemas.microsoft.com/office/drawing/2015/06/chart">
            <c:ext xmlns:c16="http://schemas.microsoft.com/office/drawing/2014/chart" uri="{C3380CC4-5D6E-409C-BE32-E72D297353CC}">
              <c16:uniqueId val="{00000001-449A-404B-BEF6-B6B46E993D4C}"/>
            </c:ext>
          </c:extLst>
        </c:ser>
        <c:ser>
          <c:idx val="2"/>
          <c:order val="2"/>
          <c:tx>
            <c:strRef>
              <c:f>'Fysysk hälsa'!$D$100:$D$101</c:f>
              <c:strCache>
                <c:ptCount val="2"/>
                <c:pt idx="0">
                  <c:v>Män</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hälsa'!$A$102:$A$104</c:f>
              <c:strCache>
                <c:ptCount val="3"/>
                <c:pt idx="0">
                  <c:v>Ej övervikt</c:v>
                </c:pt>
                <c:pt idx="1">
                  <c:v>Överviktig</c:v>
                </c:pt>
                <c:pt idx="2">
                  <c:v>Fetma</c:v>
                </c:pt>
              </c:strCache>
            </c:strRef>
          </c:cat>
          <c:val>
            <c:numRef>
              <c:f>'Fysysk hälsa'!$D$102:$D$104</c:f>
              <c:numCache>
                <c:formatCode>0.0</c:formatCode>
                <c:ptCount val="3"/>
                <c:pt idx="0">
                  <c:v>41</c:v>
                </c:pt>
                <c:pt idx="1">
                  <c:v>41</c:v>
                </c:pt>
                <c:pt idx="2">
                  <c:v>18</c:v>
                </c:pt>
              </c:numCache>
            </c:numRef>
          </c:val>
          <c:extLst xmlns:c16r2="http://schemas.microsoft.com/office/drawing/2015/06/chart">
            <c:ext xmlns:c16="http://schemas.microsoft.com/office/drawing/2014/chart" uri="{C3380CC4-5D6E-409C-BE32-E72D297353CC}">
              <c16:uniqueId val="{00000002-449A-404B-BEF6-B6B46E993D4C}"/>
            </c:ext>
          </c:extLst>
        </c:ser>
        <c:ser>
          <c:idx val="3"/>
          <c:order val="3"/>
          <c:tx>
            <c:strRef>
              <c:f>'Fysysk hälsa'!$E$100:$E$101</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hälsa'!$A$102:$A$104</c:f>
              <c:strCache>
                <c:ptCount val="3"/>
                <c:pt idx="0">
                  <c:v>Ej övervikt</c:v>
                </c:pt>
                <c:pt idx="1">
                  <c:v>Överviktig</c:v>
                </c:pt>
                <c:pt idx="2">
                  <c:v>Fetma</c:v>
                </c:pt>
              </c:strCache>
            </c:strRef>
          </c:cat>
          <c:val>
            <c:numRef>
              <c:f>'Fysysk hälsa'!$E$102:$E$104</c:f>
              <c:numCache>
                <c:formatCode>0.0</c:formatCode>
                <c:ptCount val="3"/>
                <c:pt idx="0">
                  <c:v>43.5</c:v>
                </c:pt>
                <c:pt idx="1">
                  <c:v>40.4</c:v>
                </c:pt>
                <c:pt idx="2">
                  <c:v>16.100000000000001</c:v>
                </c:pt>
              </c:numCache>
            </c:numRef>
          </c:val>
          <c:extLst xmlns:c16r2="http://schemas.microsoft.com/office/drawing/2015/06/chart">
            <c:ext xmlns:c16="http://schemas.microsoft.com/office/drawing/2014/chart" uri="{C3380CC4-5D6E-409C-BE32-E72D297353CC}">
              <c16:uniqueId val="{00000003-449A-404B-BEF6-B6B46E993D4C}"/>
            </c:ext>
          </c:extLst>
        </c:ser>
        <c:dLbls>
          <c:showLegendKey val="0"/>
          <c:showVal val="0"/>
          <c:showCatName val="0"/>
          <c:showSerName val="0"/>
          <c:showPercent val="0"/>
          <c:showBubbleSize val="0"/>
        </c:dLbls>
        <c:gapWidth val="219"/>
        <c:overlap val="-27"/>
        <c:axId val="454896752"/>
        <c:axId val="454897928"/>
      </c:barChart>
      <c:catAx>
        <c:axId val="45489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7928"/>
        <c:crosses val="autoZero"/>
        <c:auto val="1"/>
        <c:lblAlgn val="ctr"/>
        <c:lblOffset val="100"/>
        <c:noMultiLvlLbl val="0"/>
      </c:catAx>
      <c:valAx>
        <c:axId val="4548979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6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1200" b="0" i="0" baseline="0" dirty="0">
                <a:effectLst/>
              </a:rPr>
              <a:t>Andel</a:t>
            </a:r>
            <a:r>
              <a:rPr lang="sv-SE" sz="1200" b="1" i="0" baseline="0" dirty="0">
                <a:effectLst/>
              </a:rPr>
              <a:t> kvinnor </a:t>
            </a:r>
            <a:r>
              <a:rPr lang="sv-SE" sz="1200" b="0" i="0" baseline="0" dirty="0">
                <a:effectLst/>
              </a:rPr>
              <a:t>med övervikt och  fetma 2014-2022, Norrbotten </a:t>
            </a:r>
            <a:endParaRPr lang="sv-SE" sz="1200"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hälsa'!$B$110:$B$111</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hälsa'!$A$112:$A$114</c:f>
              <c:strCache>
                <c:ptCount val="3"/>
                <c:pt idx="0">
                  <c:v>Ej övervikt</c:v>
                </c:pt>
                <c:pt idx="1">
                  <c:v>Överviktig</c:v>
                </c:pt>
                <c:pt idx="2">
                  <c:v>Fetma</c:v>
                </c:pt>
              </c:strCache>
            </c:strRef>
          </c:cat>
          <c:val>
            <c:numRef>
              <c:f>'Fysysk hälsa'!$B$112:$B$114</c:f>
              <c:numCache>
                <c:formatCode>General</c:formatCode>
                <c:ptCount val="3"/>
                <c:pt idx="0">
                  <c:v>56.7</c:v>
                </c:pt>
                <c:pt idx="1">
                  <c:v>28.7</c:v>
                </c:pt>
                <c:pt idx="2">
                  <c:v>14.6</c:v>
                </c:pt>
              </c:numCache>
            </c:numRef>
          </c:val>
          <c:extLst xmlns:c16r2="http://schemas.microsoft.com/office/drawing/2015/06/chart">
            <c:ext xmlns:c16="http://schemas.microsoft.com/office/drawing/2014/chart" uri="{C3380CC4-5D6E-409C-BE32-E72D297353CC}">
              <c16:uniqueId val="{00000000-9F0B-4A0A-97D4-F6FA569A0C92}"/>
            </c:ext>
          </c:extLst>
        </c:ser>
        <c:ser>
          <c:idx val="1"/>
          <c:order val="1"/>
          <c:tx>
            <c:strRef>
              <c:f>'Fysysk hälsa'!$C$110:$C$111</c:f>
              <c:strCache>
                <c:ptCount val="2"/>
                <c:pt idx="0">
                  <c:v>Kvinnor</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hälsa'!$A$112:$A$114</c:f>
              <c:strCache>
                <c:ptCount val="3"/>
                <c:pt idx="0">
                  <c:v>Ej övervikt</c:v>
                </c:pt>
                <c:pt idx="1">
                  <c:v>Överviktig</c:v>
                </c:pt>
                <c:pt idx="2">
                  <c:v>Fetma</c:v>
                </c:pt>
              </c:strCache>
            </c:strRef>
          </c:cat>
          <c:val>
            <c:numRef>
              <c:f>'Fysysk hälsa'!$C$112:$C$114</c:f>
              <c:numCache>
                <c:formatCode>0.0</c:formatCode>
                <c:ptCount val="3"/>
                <c:pt idx="0">
                  <c:v>51.2</c:v>
                </c:pt>
                <c:pt idx="1">
                  <c:v>31.2</c:v>
                </c:pt>
                <c:pt idx="2">
                  <c:v>17.600000000000001</c:v>
                </c:pt>
              </c:numCache>
            </c:numRef>
          </c:val>
          <c:extLst xmlns:c16r2="http://schemas.microsoft.com/office/drawing/2015/06/chart">
            <c:ext xmlns:c16="http://schemas.microsoft.com/office/drawing/2014/chart" uri="{C3380CC4-5D6E-409C-BE32-E72D297353CC}">
              <c16:uniqueId val="{00000001-9F0B-4A0A-97D4-F6FA569A0C92}"/>
            </c:ext>
          </c:extLst>
        </c:ser>
        <c:ser>
          <c:idx val="2"/>
          <c:order val="2"/>
          <c:tx>
            <c:strRef>
              <c:f>'Fysysk hälsa'!$D$110:$D$111</c:f>
              <c:strCache>
                <c:ptCount val="2"/>
                <c:pt idx="0">
                  <c:v>Kvinnor</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hälsa'!$A$112:$A$114</c:f>
              <c:strCache>
                <c:ptCount val="3"/>
                <c:pt idx="0">
                  <c:v>Ej övervikt</c:v>
                </c:pt>
                <c:pt idx="1">
                  <c:v>Överviktig</c:v>
                </c:pt>
                <c:pt idx="2">
                  <c:v>Fetma</c:v>
                </c:pt>
              </c:strCache>
            </c:strRef>
          </c:cat>
          <c:val>
            <c:numRef>
              <c:f>'Fysysk hälsa'!$D$112:$D$114</c:f>
              <c:numCache>
                <c:formatCode>0.0</c:formatCode>
                <c:ptCount val="3"/>
                <c:pt idx="0">
                  <c:v>50.9</c:v>
                </c:pt>
                <c:pt idx="1">
                  <c:v>31.3</c:v>
                </c:pt>
                <c:pt idx="2">
                  <c:v>17.8</c:v>
                </c:pt>
              </c:numCache>
            </c:numRef>
          </c:val>
          <c:extLst xmlns:c16r2="http://schemas.microsoft.com/office/drawing/2015/06/chart">
            <c:ext xmlns:c16="http://schemas.microsoft.com/office/drawing/2014/chart" uri="{C3380CC4-5D6E-409C-BE32-E72D297353CC}">
              <c16:uniqueId val="{00000002-9F0B-4A0A-97D4-F6FA569A0C92}"/>
            </c:ext>
          </c:extLst>
        </c:ser>
        <c:ser>
          <c:idx val="3"/>
          <c:order val="3"/>
          <c:tx>
            <c:strRef>
              <c:f>'Fysysk hälsa'!$E$110:$E$111</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hälsa'!$A$112:$A$114</c:f>
              <c:strCache>
                <c:ptCount val="3"/>
                <c:pt idx="0">
                  <c:v>Ej övervikt</c:v>
                </c:pt>
                <c:pt idx="1">
                  <c:v>Överviktig</c:v>
                </c:pt>
                <c:pt idx="2">
                  <c:v>Fetma</c:v>
                </c:pt>
              </c:strCache>
            </c:strRef>
          </c:cat>
          <c:val>
            <c:numRef>
              <c:f>'Fysysk hälsa'!$E$112:$E$114</c:f>
              <c:numCache>
                <c:formatCode>General</c:formatCode>
                <c:ptCount val="3"/>
                <c:pt idx="0">
                  <c:v>54.8</c:v>
                </c:pt>
                <c:pt idx="1">
                  <c:v>29</c:v>
                </c:pt>
                <c:pt idx="2">
                  <c:v>16.2</c:v>
                </c:pt>
              </c:numCache>
            </c:numRef>
          </c:val>
          <c:extLst xmlns:c16r2="http://schemas.microsoft.com/office/drawing/2015/06/chart">
            <c:ext xmlns:c16="http://schemas.microsoft.com/office/drawing/2014/chart" uri="{C3380CC4-5D6E-409C-BE32-E72D297353CC}">
              <c16:uniqueId val="{00000003-9F0B-4A0A-97D4-F6FA569A0C92}"/>
            </c:ext>
          </c:extLst>
        </c:ser>
        <c:dLbls>
          <c:showLegendKey val="0"/>
          <c:showVal val="0"/>
          <c:showCatName val="0"/>
          <c:showSerName val="0"/>
          <c:showPercent val="0"/>
          <c:showBubbleSize val="0"/>
        </c:dLbls>
        <c:gapWidth val="219"/>
        <c:overlap val="-27"/>
        <c:axId val="454893616"/>
        <c:axId val="454894792"/>
      </c:barChart>
      <c:catAx>
        <c:axId val="454893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4792"/>
        <c:crosses val="autoZero"/>
        <c:auto val="1"/>
        <c:lblAlgn val="ctr"/>
        <c:lblOffset val="100"/>
        <c:noMultiLvlLbl val="0"/>
      </c:catAx>
      <c:valAx>
        <c:axId val="454894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3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a:t>God (bra/mycket bra)</a:t>
            </a:r>
            <a:r>
              <a:rPr lang="sv-SE" sz="1200" baseline="0"/>
              <a:t> självskattad tandhälsa bland </a:t>
            </a:r>
            <a:r>
              <a:rPr lang="sv-SE" sz="1200" b="1" baseline="0"/>
              <a:t>män</a:t>
            </a:r>
            <a:r>
              <a:rPr lang="sv-SE" sz="1200" baseline="0"/>
              <a:t>. Norrbotten 2014-2022. Procent</a:t>
            </a:r>
            <a:endParaRPr lang="sv-SE" sz="1200"/>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hälsa'!$C$177:$C$178</c:f>
              <c:strCache>
                <c:ptCount val="2"/>
                <c:pt idx="0">
                  <c:v>Män</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hälsa'!$B$179:$B$183</c:f>
              <c:strCache>
                <c:ptCount val="5"/>
                <c:pt idx="0">
                  <c:v>16-29 år</c:v>
                </c:pt>
                <c:pt idx="1">
                  <c:v>30-44 år</c:v>
                </c:pt>
                <c:pt idx="2">
                  <c:v>45-64 år</c:v>
                </c:pt>
                <c:pt idx="3">
                  <c:v>65 år och äldre</c:v>
                </c:pt>
                <c:pt idx="4">
                  <c:v>Samtliga män N-botten</c:v>
                </c:pt>
              </c:strCache>
            </c:strRef>
          </c:cat>
          <c:val>
            <c:numRef>
              <c:f>'Fysysk hälsa'!$C$179:$C$183</c:f>
              <c:numCache>
                <c:formatCode>General</c:formatCode>
                <c:ptCount val="5"/>
                <c:pt idx="0">
                  <c:v>75</c:v>
                </c:pt>
                <c:pt idx="1">
                  <c:v>70.599999999999994</c:v>
                </c:pt>
                <c:pt idx="2">
                  <c:v>65.599999999999994</c:v>
                </c:pt>
                <c:pt idx="3">
                  <c:v>66.599999999999994</c:v>
                </c:pt>
                <c:pt idx="4">
                  <c:v>68.900000000000006</c:v>
                </c:pt>
              </c:numCache>
            </c:numRef>
          </c:val>
          <c:extLst xmlns:c16r2="http://schemas.microsoft.com/office/drawing/2015/06/chart">
            <c:ext xmlns:c16="http://schemas.microsoft.com/office/drawing/2014/chart" uri="{C3380CC4-5D6E-409C-BE32-E72D297353CC}">
              <c16:uniqueId val="{00000000-4030-42B3-A365-A38511317AF7}"/>
            </c:ext>
          </c:extLst>
        </c:ser>
        <c:ser>
          <c:idx val="1"/>
          <c:order val="1"/>
          <c:tx>
            <c:strRef>
              <c:f>'Fysysk hälsa'!$D$177:$D$178</c:f>
              <c:strCache>
                <c:ptCount val="2"/>
                <c:pt idx="0">
                  <c:v>Män</c:v>
                </c:pt>
                <c:pt idx="1">
                  <c:v>2018</c:v>
                </c:pt>
              </c:strCache>
            </c:strRef>
          </c:tx>
          <c:spPr>
            <a:solidFill>
              <a:schemeClr val="accent2"/>
            </a:solidFill>
            <a:ln>
              <a:noFill/>
            </a:ln>
            <a:effectLst/>
          </c:spPr>
          <c:invertIfNegative val="0"/>
          <c:dLbls>
            <c:dLbl>
              <c:idx val="1"/>
              <c:layout>
                <c:manualLayout>
                  <c:x val="1.1309017935568121E-2"/>
                  <c:y val="-1.154269828901465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030-42B3-A365-A38511317AF7}"/>
                </c:ext>
                <c:ext xmlns:c15="http://schemas.microsoft.com/office/drawing/2012/chart" uri="{CE6537A1-D6FC-4f65-9D91-7224C49458BB}"/>
              </c:extLst>
            </c:dLbl>
            <c:dLbl>
              <c:idx val="2"/>
              <c:layout>
                <c:manualLayout>
                  <c:x val="9.0472143484545287E-3"/>
                  <c:y val="-1.154269828901465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030-42B3-A365-A38511317AF7}"/>
                </c:ext>
                <c:ext xmlns:c15="http://schemas.microsoft.com/office/drawing/2012/chart" uri="{CE6537A1-D6FC-4f65-9D91-7224C49458BB}"/>
              </c:extLst>
            </c:dLbl>
            <c:dLbl>
              <c:idx val="3"/>
              <c:layout>
                <c:manualLayout>
                  <c:x val="9.0472143484545287E-3"/>
                  <c:y val="-1.154269828901465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4030-42B3-A365-A38511317AF7}"/>
                </c:ext>
                <c:ext xmlns:c15="http://schemas.microsoft.com/office/drawing/2012/chart" uri="{CE6537A1-D6FC-4f65-9D91-7224C49458BB}"/>
              </c:extLst>
            </c:dLbl>
            <c:dLbl>
              <c:idx val="4"/>
              <c:layout>
                <c:manualLayout>
                  <c:x val="2.2618035871136322E-3"/>
                  <c:y val="-2.693296267436745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4030-42B3-A365-A38511317AF7}"/>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hälsa'!$B$179:$B$183</c:f>
              <c:strCache>
                <c:ptCount val="5"/>
                <c:pt idx="0">
                  <c:v>16-29 år</c:v>
                </c:pt>
                <c:pt idx="1">
                  <c:v>30-44 år</c:v>
                </c:pt>
                <c:pt idx="2">
                  <c:v>45-64 år</c:v>
                </c:pt>
                <c:pt idx="3">
                  <c:v>65 år och äldre</c:v>
                </c:pt>
                <c:pt idx="4">
                  <c:v>Samtliga män N-botten</c:v>
                </c:pt>
              </c:strCache>
            </c:strRef>
          </c:cat>
          <c:val>
            <c:numRef>
              <c:f>'Fysysk hälsa'!$D$179:$D$183</c:f>
              <c:numCache>
                <c:formatCode>General</c:formatCode>
                <c:ptCount val="5"/>
                <c:pt idx="0">
                  <c:v>70.099999999999994</c:v>
                </c:pt>
                <c:pt idx="1">
                  <c:v>70.900000000000006</c:v>
                </c:pt>
                <c:pt idx="2">
                  <c:v>66.900000000000006</c:v>
                </c:pt>
                <c:pt idx="3">
                  <c:v>68.599999999999994</c:v>
                </c:pt>
                <c:pt idx="4">
                  <c:v>68.900000000000006</c:v>
                </c:pt>
              </c:numCache>
            </c:numRef>
          </c:val>
          <c:extLst xmlns:c16r2="http://schemas.microsoft.com/office/drawing/2015/06/chart">
            <c:ext xmlns:c16="http://schemas.microsoft.com/office/drawing/2014/chart" uri="{C3380CC4-5D6E-409C-BE32-E72D297353CC}">
              <c16:uniqueId val="{00000001-4030-42B3-A365-A38511317AF7}"/>
            </c:ext>
          </c:extLst>
        </c:ser>
        <c:ser>
          <c:idx val="2"/>
          <c:order val="2"/>
          <c:tx>
            <c:strRef>
              <c:f>'Fysysk hälsa'!$E$177:$E$178</c:f>
              <c:strCache>
                <c:ptCount val="2"/>
                <c:pt idx="0">
                  <c:v>Män</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hälsa'!$B$179:$B$183</c:f>
              <c:strCache>
                <c:ptCount val="5"/>
                <c:pt idx="0">
                  <c:v>16-29 år</c:v>
                </c:pt>
                <c:pt idx="1">
                  <c:v>30-44 år</c:v>
                </c:pt>
                <c:pt idx="2">
                  <c:v>45-64 år</c:v>
                </c:pt>
                <c:pt idx="3">
                  <c:v>65 år och äldre</c:v>
                </c:pt>
                <c:pt idx="4">
                  <c:v>Samtliga män N-botten</c:v>
                </c:pt>
              </c:strCache>
            </c:strRef>
          </c:cat>
          <c:val>
            <c:numRef>
              <c:f>'Fysysk hälsa'!$E$179:$E$183</c:f>
              <c:numCache>
                <c:formatCode>General</c:formatCode>
                <c:ptCount val="5"/>
                <c:pt idx="0">
                  <c:v>64.400000000000006</c:v>
                </c:pt>
                <c:pt idx="1">
                  <c:v>60</c:v>
                </c:pt>
                <c:pt idx="2">
                  <c:v>60.1</c:v>
                </c:pt>
                <c:pt idx="3">
                  <c:v>59.7</c:v>
                </c:pt>
                <c:pt idx="4">
                  <c:v>60</c:v>
                </c:pt>
              </c:numCache>
            </c:numRef>
          </c:val>
          <c:extLst xmlns:c16r2="http://schemas.microsoft.com/office/drawing/2015/06/chart">
            <c:ext xmlns:c16="http://schemas.microsoft.com/office/drawing/2014/chart" uri="{C3380CC4-5D6E-409C-BE32-E72D297353CC}">
              <c16:uniqueId val="{00000002-4030-42B3-A365-A38511317AF7}"/>
            </c:ext>
          </c:extLst>
        </c:ser>
        <c:ser>
          <c:idx val="3"/>
          <c:order val="3"/>
          <c:tx>
            <c:strRef>
              <c:f>'Fysysk hälsa'!$F$177:$F$178</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hälsa'!$B$179:$B$183</c:f>
              <c:strCache>
                <c:ptCount val="5"/>
                <c:pt idx="0">
                  <c:v>16-29 år</c:v>
                </c:pt>
                <c:pt idx="1">
                  <c:v>30-44 år</c:v>
                </c:pt>
                <c:pt idx="2">
                  <c:v>45-64 år</c:v>
                </c:pt>
                <c:pt idx="3">
                  <c:v>65 år och äldre</c:v>
                </c:pt>
                <c:pt idx="4">
                  <c:v>Samtliga män N-botten</c:v>
                </c:pt>
              </c:strCache>
            </c:strRef>
          </c:cat>
          <c:val>
            <c:numRef>
              <c:f>'Fysysk hälsa'!$F$179:$F$183</c:f>
              <c:numCache>
                <c:formatCode>General</c:formatCode>
                <c:ptCount val="5"/>
                <c:pt idx="4">
                  <c:v>69.7</c:v>
                </c:pt>
              </c:numCache>
            </c:numRef>
          </c:val>
          <c:extLst xmlns:c16r2="http://schemas.microsoft.com/office/drawing/2015/06/chart">
            <c:ext xmlns:c16="http://schemas.microsoft.com/office/drawing/2014/chart" uri="{C3380CC4-5D6E-409C-BE32-E72D297353CC}">
              <c16:uniqueId val="{00000003-4030-42B3-A365-A38511317AF7}"/>
            </c:ext>
          </c:extLst>
        </c:ser>
        <c:dLbls>
          <c:showLegendKey val="0"/>
          <c:showVal val="0"/>
          <c:showCatName val="0"/>
          <c:showSerName val="0"/>
          <c:showPercent val="0"/>
          <c:showBubbleSize val="0"/>
        </c:dLbls>
        <c:gapWidth val="219"/>
        <c:overlap val="-27"/>
        <c:axId val="454897536"/>
        <c:axId val="454898320"/>
      </c:barChart>
      <c:catAx>
        <c:axId val="454897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8320"/>
        <c:crosses val="autoZero"/>
        <c:auto val="1"/>
        <c:lblAlgn val="ctr"/>
        <c:lblOffset val="100"/>
        <c:noMultiLvlLbl val="0"/>
      </c:catAx>
      <c:valAx>
        <c:axId val="45489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7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a:effectLst/>
              </a:rPr>
              <a:t>God (bra/mycket bra) självskattad tandhälsa bland </a:t>
            </a:r>
            <a:r>
              <a:rPr lang="sv-SE" sz="1200" b="1" i="0" baseline="0">
                <a:effectLst/>
              </a:rPr>
              <a:t>kvinnor</a:t>
            </a:r>
            <a:r>
              <a:rPr lang="sv-SE" sz="1200" b="0" i="0" baseline="0">
                <a:effectLst/>
              </a:rPr>
              <a:t>. Norrbotten 2014-2022. Procent</a:t>
            </a:r>
            <a:endParaRPr lang="sv-SE" sz="1200">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'Fysysk hälsa'!$C$185:$C$186</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hälsa'!$B$187:$B$191</c:f>
              <c:strCache>
                <c:ptCount val="5"/>
                <c:pt idx="0">
                  <c:v>16-29 år</c:v>
                </c:pt>
                <c:pt idx="1">
                  <c:v>30-44 år</c:v>
                </c:pt>
                <c:pt idx="2">
                  <c:v>45-64 år</c:v>
                </c:pt>
                <c:pt idx="3">
                  <c:v>65 år och äldre</c:v>
                </c:pt>
                <c:pt idx="4">
                  <c:v>Samtliga kvinnor N-botten</c:v>
                </c:pt>
              </c:strCache>
            </c:strRef>
          </c:cat>
          <c:val>
            <c:numRef>
              <c:f>'Fysysk hälsa'!$C$187:$C$191</c:f>
              <c:numCache>
                <c:formatCode>General</c:formatCode>
                <c:ptCount val="5"/>
                <c:pt idx="0">
                  <c:v>83.6</c:v>
                </c:pt>
                <c:pt idx="1">
                  <c:v>75.2</c:v>
                </c:pt>
                <c:pt idx="2">
                  <c:v>77</c:v>
                </c:pt>
                <c:pt idx="3">
                  <c:v>76.5</c:v>
                </c:pt>
                <c:pt idx="4">
                  <c:v>77.8</c:v>
                </c:pt>
              </c:numCache>
            </c:numRef>
          </c:val>
          <c:extLst xmlns:c16r2="http://schemas.microsoft.com/office/drawing/2015/06/chart">
            <c:ext xmlns:c16="http://schemas.microsoft.com/office/drawing/2014/chart" uri="{C3380CC4-5D6E-409C-BE32-E72D297353CC}">
              <c16:uniqueId val="{00000000-EC46-47BC-99D2-CC589744282A}"/>
            </c:ext>
          </c:extLst>
        </c:ser>
        <c:ser>
          <c:idx val="1"/>
          <c:order val="1"/>
          <c:tx>
            <c:strRef>
              <c:f>'Fysysk hälsa'!$D$185:$D$186</c:f>
              <c:strCache>
                <c:ptCount val="2"/>
                <c:pt idx="0">
                  <c:v>Kvinnor</c:v>
                </c:pt>
                <c:pt idx="1">
                  <c:v>2018</c:v>
                </c:pt>
              </c:strCache>
            </c:strRef>
          </c:tx>
          <c:spPr>
            <a:solidFill>
              <a:schemeClr val="accent2"/>
            </a:solidFill>
            <a:ln>
              <a:noFill/>
            </a:ln>
            <a:effectLst/>
          </c:spPr>
          <c:invertIfNegative val="0"/>
          <c:dLbls>
            <c:dLbl>
              <c:idx val="3"/>
              <c:layout>
                <c:manualLayout>
                  <c:x val="1.5654423580879758E-2"/>
                  <c:y val="-1.923783048169103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EC46-47BC-99D2-CC589744282A}"/>
                </c:ext>
                <c:ext xmlns:c15="http://schemas.microsoft.com/office/drawing/2012/chart" uri="{CE6537A1-D6FC-4f65-9D91-7224C49458BB}"/>
              </c:extLst>
            </c:dLbl>
            <c:dLbl>
              <c:idx val="4"/>
              <c:layout>
                <c:manualLayout>
                  <c:x val="2.2363462258399604E-2"/>
                  <c:y val="-3.847566096338207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EC46-47BC-99D2-CC589744282A}"/>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hälsa'!$B$187:$B$191</c:f>
              <c:strCache>
                <c:ptCount val="5"/>
                <c:pt idx="0">
                  <c:v>16-29 år</c:v>
                </c:pt>
                <c:pt idx="1">
                  <c:v>30-44 år</c:v>
                </c:pt>
                <c:pt idx="2">
                  <c:v>45-64 år</c:v>
                </c:pt>
                <c:pt idx="3">
                  <c:v>65 år och äldre</c:v>
                </c:pt>
                <c:pt idx="4">
                  <c:v>Samtliga kvinnor N-botten</c:v>
                </c:pt>
              </c:strCache>
            </c:strRef>
          </c:cat>
          <c:val>
            <c:numRef>
              <c:f>'Fysysk hälsa'!$D$187:$D$191</c:f>
              <c:numCache>
                <c:formatCode>General</c:formatCode>
                <c:ptCount val="5"/>
                <c:pt idx="0">
                  <c:v>76.5</c:v>
                </c:pt>
                <c:pt idx="1">
                  <c:v>78.599999999999994</c:v>
                </c:pt>
                <c:pt idx="2">
                  <c:v>75.099999999999994</c:v>
                </c:pt>
                <c:pt idx="3">
                  <c:v>75.8</c:v>
                </c:pt>
                <c:pt idx="4">
                  <c:v>76.3</c:v>
                </c:pt>
              </c:numCache>
            </c:numRef>
          </c:val>
          <c:extLst xmlns:c16r2="http://schemas.microsoft.com/office/drawing/2015/06/chart">
            <c:ext xmlns:c16="http://schemas.microsoft.com/office/drawing/2014/chart" uri="{C3380CC4-5D6E-409C-BE32-E72D297353CC}">
              <c16:uniqueId val="{00000001-EC46-47BC-99D2-CC589744282A}"/>
            </c:ext>
          </c:extLst>
        </c:ser>
        <c:ser>
          <c:idx val="2"/>
          <c:order val="2"/>
          <c:tx>
            <c:strRef>
              <c:f>'Fysysk hälsa'!$E$185:$E$186</c:f>
              <c:strCache>
                <c:ptCount val="2"/>
                <c:pt idx="0">
                  <c:v>Kvinnor</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hälsa'!$B$187:$B$191</c:f>
              <c:strCache>
                <c:ptCount val="5"/>
                <c:pt idx="0">
                  <c:v>16-29 år</c:v>
                </c:pt>
                <c:pt idx="1">
                  <c:v>30-44 år</c:v>
                </c:pt>
                <c:pt idx="2">
                  <c:v>45-64 år</c:v>
                </c:pt>
                <c:pt idx="3">
                  <c:v>65 år och äldre</c:v>
                </c:pt>
                <c:pt idx="4">
                  <c:v>Samtliga kvinnor N-botten</c:v>
                </c:pt>
              </c:strCache>
            </c:strRef>
          </c:cat>
          <c:val>
            <c:numRef>
              <c:f>'Fysysk hälsa'!$E$187:$E$191</c:f>
              <c:numCache>
                <c:formatCode>General</c:formatCode>
                <c:ptCount val="5"/>
                <c:pt idx="0">
                  <c:v>73.7</c:v>
                </c:pt>
                <c:pt idx="1">
                  <c:v>69.099999999999994</c:v>
                </c:pt>
                <c:pt idx="2">
                  <c:v>68.8</c:v>
                </c:pt>
                <c:pt idx="3">
                  <c:v>69</c:v>
                </c:pt>
                <c:pt idx="4">
                  <c:v>69.7</c:v>
                </c:pt>
              </c:numCache>
            </c:numRef>
          </c:val>
          <c:extLst xmlns:c16r2="http://schemas.microsoft.com/office/drawing/2015/06/chart">
            <c:ext xmlns:c16="http://schemas.microsoft.com/office/drawing/2014/chart" uri="{C3380CC4-5D6E-409C-BE32-E72D297353CC}">
              <c16:uniqueId val="{00000002-EC46-47BC-99D2-CC589744282A}"/>
            </c:ext>
          </c:extLst>
        </c:ser>
        <c:ser>
          <c:idx val="3"/>
          <c:order val="3"/>
          <c:tx>
            <c:strRef>
              <c:f>'Fysysk hälsa'!$F$185:$F$186</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'Fysysk hälsa'!$B$187:$B$191</c:f>
              <c:strCache>
                <c:ptCount val="5"/>
                <c:pt idx="0">
                  <c:v>16-29 år</c:v>
                </c:pt>
                <c:pt idx="1">
                  <c:v>30-44 år</c:v>
                </c:pt>
                <c:pt idx="2">
                  <c:v>45-64 år</c:v>
                </c:pt>
                <c:pt idx="3">
                  <c:v>65 år och äldre</c:v>
                </c:pt>
                <c:pt idx="4">
                  <c:v>Samtliga kvinnor N-botten</c:v>
                </c:pt>
              </c:strCache>
            </c:strRef>
          </c:cat>
          <c:val>
            <c:numRef>
              <c:f>'Fysysk hälsa'!$F$187:$F$191</c:f>
              <c:numCache>
                <c:formatCode>General</c:formatCode>
                <c:ptCount val="5"/>
                <c:pt idx="4">
                  <c:v>74.900000000000006</c:v>
                </c:pt>
              </c:numCache>
            </c:numRef>
          </c:val>
          <c:extLst xmlns:c16r2="http://schemas.microsoft.com/office/drawing/2015/06/chart">
            <c:ext xmlns:c16="http://schemas.microsoft.com/office/drawing/2014/chart" uri="{C3380CC4-5D6E-409C-BE32-E72D297353CC}">
              <c16:uniqueId val="{00000003-EC46-47BC-99D2-CC589744282A}"/>
            </c:ext>
          </c:extLst>
        </c:ser>
        <c:dLbls>
          <c:showLegendKey val="0"/>
          <c:showVal val="0"/>
          <c:showCatName val="0"/>
          <c:showSerName val="0"/>
          <c:showPercent val="0"/>
          <c:showBubbleSize val="0"/>
        </c:dLbls>
        <c:gapWidth val="219"/>
        <c:overlap val="-27"/>
        <c:axId val="454897144"/>
        <c:axId val="454899104"/>
      </c:barChart>
      <c:catAx>
        <c:axId val="454897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9104"/>
        <c:crosses val="autoZero"/>
        <c:auto val="1"/>
        <c:lblAlgn val="ctr"/>
        <c:lblOffset val="100"/>
        <c:noMultiLvlLbl val="0"/>
      </c:catAx>
      <c:valAx>
        <c:axId val="454899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7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a:t>Tobaksrökning:</a:t>
            </a:r>
            <a:r>
              <a:rPr lang="sv-SE" sz="1200" baseline="0"/>
              <a:t> Andel som röker dagligen och ibland, </a:t>
            </a:r>
            <a:r>
              <a:rPr lang="sv-SE" sz="1200" b="1" baseline="0"/>
              <a:t>män</a:t>
            </a:r>
            <a:r>
              <a:rPr lang="sv-SE" sz="1200" baseline="0"/>
              <a:t>. Norrbotten 2014-2020. Procent.</a:t>
            </a:r>
            <a:endParaRPr lang="sv-SE" sz="1200"/>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Levnadsvanor!$D$67:$D$68</c:f>
              <c:strCache>
                <c:ptCount val="2"/>
                <c:pt idx="0">
                  <c:v>Män</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Levnadsvanor!$C$69:$C$73</c:f>
              <c:strCache>
                <c:ptCount val="5"/>
                <c:pt idx="0">
                  <c:v>16-29 år</c:v>
                </c:pt>
                <c:pt idx="1">
                  <c:v>30-44 år</c:v>
                </c:pt>
                <c:pt idx="2">
                  <c:v>45-64 år</c:v>
                </c:pt>
                <c:pt idx="3">
                  <c:v>65 år och äldre</c:v>
                </c:pt>
                <c:pt idx="4">
                  <c:v>Samtliga män i Norrbotten</c:v>
                </c:pt>
              </c:strCache>
            </c:strRef>
          </c:cat>
          <c:val>
            <c:numRef>
              <c:f>Levnadsvanor!$D$69:$D$73</c:f>
              <c:numCache>
                <c:formatCode>General</c:formatCode>
                <c:ptCount val="5"/>
                <c:pt idx="0">
                  <c:v>26.4</c:v>
                </c:pt>
                <c:pt idx="1">
                  <c:v>26.9</c:v>
                </c:pt>
                <c:pt idx="2">
                  <c:v>20.5</c:v>
                </c:pt>
                <c:pt idx="3">
                  <c:v>13.7</c:v>
                </c:pt>
                <c:pt idx="4">
                  <c:v>21.5</c:v>
                </c:pt>
              </c:numCache>
            </c:numRef>
          </c:val>
          <c:extLst xmlns:c16r2="http://schemas.microsoft.com/office/drawing/2015/06/chart">
            <c:ext xmlns:c16="http://schemas.microsoft.com/office/drawing/2014/chart" uri="{C3380CC4-5D6E-409C-BE32-E72D297353CC}">
              <c16:uniqueId val="{00000000-91F3-446C-B58A-C728C472DAE3}"/>
            </c:ext>
          </c:extLst>
        </c:ser>
        <c:ser>
          <c:idx val="1"/>
          <c:order val="1"/>
          <c:tx>
            <c:strRef>
              <c:f>Levnadsvanor!$E$67:$E$68</c:f>
              <c:strCache>
                <c:ptCount val="2"/>
                <c:pt idx="0">
                  <c:v>Män</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Levnadsvanor!$C$69:$C$73</c:f>
              <c:strCache>
                <c:ptCount val="5"/>
                <c:pt idx="0">
                  <c:v>16-29 år</c:v>
                </c:pt>
                <c:pt idx="1">
                  <c:v>30-44 år</c:v>
                </c:pt>
                <c:pt idx="2">
                  <c:v>45-64 år</c:v>
                </c:pt>
                <c:pt idx="3">
                  <c:v>65 år och äldre</c:v>
                </c:pt>
                <c:pt idx="4">
                  <c:v>Samtliga män i Norrbotten</c:v>
                </c:pt>
              </c:strCache>
            </c:strRef>
          </c:cat>
          <c:val>
            <c:numRef>
              <c:f>Levnadsvanor!$E$69:$E$73</c:f>
              <c:numCache>
                <c:formatCode>General</c:formatCode>
                <c:ptCount val="5"/>
                <c:pt idx="0">
                  <c:v>16.899999999999999</c:v>
                </c:pt>
                <c:pt idx="1">
                  <c:v>10.4</c:v>
                </c:pt>
                <c:pt idx="2">
                  <c:v>13.6</c:v>
                </c:pt>
                <c:pt idx="3">
                  <c:v>9.3000000000000007</c:v>
                </c:pt>
                <c:pt idx="4">
                  <c:v>12.6</c:v>
                </c:pt>
              </c:numCache>
            </c:numRef>
          </c:val>
          <c:extLst xmlns:c16r2="http://schemas.microsoft.com/office/drawing/2015/06/chart">
            <c:ext xmlns:c16="http://schemas.microsoft.com/office/drawing/2014/chart" uri="{C3380CC4-5D6E-409C-BE32-E72D297353CC}">
              <c16:uniqueId val="{00000001-91F3-446C-B58A-C728C472DAE3}"/>
            </c:ext>
          </c:extLst>
        </c:ser>
        <c:ser>
          <c:idx val="2"/>
          <c:order val="2"/>
          <c:tx>
            <c:strRef>
              <c:f>Levnadsvanor!$F$67:$F$68</c:f>
              <c:strCache>
                <c:ptCount val="2"/>
                <c:pt idx="0">
                  <c:v>Män</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Levnadsvanor!$C$69:$C$73</c:f>
              <c:strCache>
                <c:ptCount val="5"/>
                <c:pt idx="0">
                  <c:v>16-29 år</c:v>
                </c:pt>
                <c:pt idx="1">
                  <c:v>30-44 år</c:v>
                </c:pt>
                <c:pt idx="2">
                  <c:v>45-64 år</c:v>
                </c:pt>
                <c:pt idx="3">
                  <c:v>65 år och äldre</c:v>
                </c:pt>
                <c:pt idx="4">
                  <c:v>Samtliga män i Norrbotten</c:v>
                </c:pt>
              </c:strCache>
            </c:strRef>
          </c:cat>
          <c:val>
            <c:numRef>
              <c:f>Levnadsvanor!$F$69:$F$73</c:f>
              <c:numCache>
                <c:formatCode>General</c:formatCode>
                <c:ptCount val="5"/>
                <c:pt idx="0">
                  <c:v>12.9</c:v>
                </c:pt>
                <c:pt idx="1">
                  <c:v>8.3000000000000007</c:v>
                </c:pt>
                <c:pt idx="2">
                  <c:v>10.199999999999999</c:v>
                </c:pt>
                <c:pt idx="3">
                  <c:v>8.3000000000000007</c:v>
                </c:pt>
                <c:pt idx="4">
                  <c:v>9.6999999999999993</c:v>
                </c:pt>
              </c:numCache>
            </c:numRef>
          </c:val>
          <c:extLst xmlns:c16r2="http://schemas.microsoft.com/office/drawing/2015/06/chart">
            <c:ext xmlns:c16="http://schemas.microsoft.com/office/drawing/2014/chart" uri="{C3380CC4-5D6E-409C-BE32-E72D297353CC}">
              <c16:uniqueId val="{00000002-91F3-446C-B58A-C728C472DAE3}"/>
            </c:ext>
          </c:extLst>
        </c:ser>
        <c:ser>
          <c:idx val="3"/>
          <c:order val="3"/>
          <c:tx>
            <c:strRef>
              <c:f>Levnadsvanor!$G$67:$G$68</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Levnadsvanor!$C$69:$C$73</c:f>
              <c:strCache>
                <c:ptCount val="5"/>
                <c:pt idx="0">
                  <c:v>16-29 år</c:v>
                </c:pt>
                <c:pt idx="1">
                  <c:v>30-44 år</c:v>
                </c:pt>
                <c:pt idx="2">
                  <c:v>45-64 år</c:v>
                </c:pt>
                <c:pt idx="3">
                  <c:v>65 år och äldre</c:v>
                </c:pt>
                <c:pt idx="4">
                  <c:v>Samtliga män i Norrbotten</c:v>
                </c:pt>
              </c:strCache>
            </c:strRef>
          </c:cat>
          <c:val>
            <c:numRef>
              <c:f>Levnadsvanor!$G$69:$G$73</c:f>
              <c:numCache>
                <c:formatCode>General</c:formatCode>
                <c:ptCount val="5"/>
                <c:pt idx="4">
                  <c:v>9.9</c:v>
                </c:pt>
              </c:numCache>
            </c:numRef>
          </c:val>
          <c:extLst xmlns:c16r2="http://schemas.microsoft.com/office/drawing/2015/06/chart">
            <c:ext xmlns:c16="http://schemas.microsoft.com/office/drawing/2014/chart" uri="{C3380CC4-5D6E-409C-BE32-E72D297353CC}">
              <c16:uniqueId val="{00000003-91F3-446C-B58A-C728C472DAE3}"/>
            </c:ext>
          </c:extLst>
        </c:ser>
        <c:dLbls>
          <c:showLegendKey val="0"/>
          <c:showVal val="0"/>
          <c:showCatName val="0"/>
          <c:showSerName val="0"/>
          <c:showPercent val="0"/>
          <c:showBubbleSize val="0"/>
        </c:dLbls>
        <c:gapWidth val="219"/>
        <c:overlap val="-27"/>
        <c:axId val="454899496"/>
        <c:axId val="454894008"/>
      </c:barChart>
      <c:catAx>
        <c:axId val="454899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4008"/>
        <c:crosses val="autoZero"/>
        <c:auto val="1"/>
        <c:lblAlgn val="ctr"/>
        <c:lblOffset val="100"/>
        <c:noMultiLvlLbl val="0"/>
      </c:catAx>
      <c:valAx>
        <c:axId val="454894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9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a:effectLst/>
              </a:rPr>
              <a:t>Tobaksrökning: Andel som röker dagligen och ibland, </a:t>
            </a:r>
            <a:r>
              <a:rPr lang="sv-SE" sz="1200" b="1" i="0" baseline="0">
                <a:effectLst/>
              </a:rPr>
              <a:t>kvinnor</a:t>
            </a:r>
            <a:r>
              <a:rPr lang="sv-SE" sz="1200" b="0" i="0" baseline="0">
                <a:effectLst/>
              </a:rPr>
              <a:t>. Norrbotten 2014-2020. Procent</a:t>
            </a:r>
            <a:r>
              <a:rPr lang="sv-SE" sz="1800" b="0" i="0" baseline="0">
                <a:effectLst/>
              </a:rPr>
              <a:t>.</a:t>
            </a:r>
            <a:endParaRPr lang="sv-SE">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Levnadsvanor!$D$77:$D$78</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Levnadsvanor!$C$79:$C$83</c:f>
              <c:strCache>
                <c:ptCount val="5"/>
                <c:pt idx="0">
                  <c:v>16-29 år</c:v>
                </c:pt>
                <c:pt idx="1">
                  <c:v>30-44 år</c:v>
                </c:pt>
                <c:pt idx="2">
                  <c:v>45-64 år</c:v>
                </c:pt>
                <c:pt idx="3">
                  <c:v>65 år och äldre</c:v>
                </c:pt>
                <c:pt idx="4">
                  <c:v>Samtliga kvinnor i Norrbotten</c:v>
                </c:pt>
              </c:strCache>
            </c:strRef>
          </c:cat>
          <c:val>
            <c:numRef>
              <c:f>Levnadsvanor!$D$79:$D$83</c:f>
              <c:numCache>
                <c:formatCode>General</c:formatCode>
                <c:ptCount val="5"/>
                <c:pt idx="0">
                  <c:v>22.2</c:v>
                </c:pt>
                <c:pt idx="1">
                  <c:v>15.1</c:v>
                </c:pt>
                <c:pt idx="2">
                  <c:v>24</c:v>
                </c:pt>
                <c:pt idx="3">
                  <c:v>13.1</c:v>
                </c:pt>
                <c:pt idx="4">
                  <c:v>19</c:v>
                </c:pt>
              </c:numCache>
            </c:numRef>
          </c:val>
          <c:extLst xmlns:c16r2="http://schemas.microsoft.com/office/drawing/2015/06/chart">
            <c:ext xmlns:c16="http://schemas.microsoft.com/office/drawing/2014/chart" uri="{C3380CC4-5D6E-409C-BE32-E72D297353CC}">
              <c16:uniqueId val="{00000000-7647-4941-BF5E-E268A895EAFF}"/>
            </c:ext>
          </c:extLst>
        </c:ser>
        <c:ser>
          <c:idx val="1"/>
          <c:order val="1"/>
          <c:tx>
            <c:strRef>
              <c:f>Levnadsvanor!$E$77:$E$78</c:f>
              <c:strCache>
                <c:ptCount val="2"/>
                <c:pt idx="0">
                  <c:v>Kvinnor</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Levnadsvanor!$C$79:$C$83</c:f>
              <c:strCache>
                <c:ptCount val="5"/>
                <c:pt idx="0">
                  <c:v>16-29 år</c:v>
                </c:pt>
                <c:pt idx="1">
                  <c:v>30-44 år</c:v>
                </c:pt>
                <c:pt idx="2">
                  <c:v>45-64 år</c:v>
                </c:pt>
                <c:pt idx="3">
                  <c:v>65 år och äldre</c:v>
                </c:pt>
                <c:pt idx="4">
                  <c:v>Samtliga kvinnor i Norrbotten</c:v>
                </c:pt>
              </c:strCache>
            </c:strRef>
          </c:cat>
          <c:val>
            <c:numRef>
              <c:f>Levnadsvanor!$E$79:$E$83</c:f>
              <c:numCache>
                <c:formatCode>General</c:formatCode>
                <c:ptCount val="5"/>
                <c:pt idx="0">
                  <c:v>12.6</c:v>
                </c:pt>
                <c:pt idx="1">
                  <c:v>8.6999999999999993</c:v>
                </c:pt>
                <c:pt idx="2">
                  <c:v>16.600000000000001</c:v>
                </c:pt>
                <c:pt idx="3">
                  <c:v>13</c:v>
                </c:pt>
                <c:pt idx="4">
                  <c:v>13.3</c:v>
                </c:pt>
              </c:numCache>
            </c:numRef>
          </c:val>
          <c:extLst xmlns:c16r2="http://schemas.microsoft.com/office/drawing/2015/06/chart">
            <c:ext xmlns:c16="http://schemas.microsoft.com/office/drawing/2014/chart" uri="{C3380CC4-5D6E-409C-BE32-E72D297353CC}">
              <c16:uniqueId val="{00000001-7647-4941-BF5E-E268A895EAFF}"/>
            </c:ext>
          </c:extLst>
        </c:ser>
        <c:ser>
          <c:idx val="2"/>
          <c:order val="2"/>
          <c:tx>
            <c:strRef>
              <c:f>Levnadsvanor!$F$77:$F$78</c:f>
              <c:strCache>
                <c:ptCount val="2"/>
                <c:pt idx="0">
                  <c:v>Kvinnor</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Levnadsvanor!$C$79:$C$83</c:f>
              <c:strCache>
                <c:ptCount val="5"/>
                <c:pt idx="0">
                  <c:v>16-29 år</c:v>
                </c:pt>
                <c:pt idx="1">
                  <c:v>30-44 år</c:v>
                </c:pt>
                <c:pt idx="2">
                  <c:v>45-64 år</c:v>
                </c:pt>
                <c:pt idx="3">
                  <c:v>65 år och äldre</c:v>
                </c:pt>
                <c:pt idx="4">
                  <c:v>Samtliga kvinnor i Norrbotten</c:v>
                </c:pt>
              </c:strCache>
            </c:strRef>
          </c:cat>
          <c:val>
            <c:numRef>
              <c:f>Levnadsvanor!$F$79:$F$83</c:f>
              <c:numCache>
                <c:formatCode>General</c:formatCode>
                <c:ptCount val="5"/>
                <c:pt idx="0">
                  <c:v>8.8000000000000007</c:v>
                </c:pt>
                <c:pt idx="1">
                  <c:v>7.1</c:v>
                </c:pt>
                <c:pt idx="2">
                  <c:v>13.3</c:v>
                </c:pt>
                <c:pt idx="3">
                  <c:v>8.8000000000000007</c:v>
                </c:pt>
                <c:pt idx="4">
                  <c:v>9.9</c:v>
                </c:pt>
              </c:numCache>
            </c:numRef>
          </c:val>
          <c:extLst xmlns:c16r2="http://schemas.microsoft.com/office/drawing/2015/06/chart">
            <c:ext xmlns:c16="http://schemas.microsoft.com/office/drawing/2014/chart" uri="{C3380CC4-5D6E-409C-BE32-E72D297353CC}">
              <c16:uniqueId val="{00000002-7647-4941-BF5E-E268A895EAFF}"/>
            </c:ext>
          </c:extLst>
        </c:ser>
        <c:ser>
          <c:idx val="3"/>
          <c:order val="3"/>
          <c:tx>
            <c:strRef>
              <c:f>Levnadsvanor!$G$77:$G$78</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Levnadsvanor!$C$79:$C$83</c:f>
              <c:strCache>
                <c:ptCount val="5"/>
                <c:pt idx="0">
                  <c:v>16-29 år</c:v>
                </c:pt>
                <c:pt idx="1">
                  <c:v>30-44 år</c:v>
                </c:pt>
                <c:pt idx="2">
                  <c:v>45-64 år</c:v>
                </c:pt>
                <c:pt idx="3">
                  <c:v>65 år och äldre</c:v>
                </c:pt>
                <c:pt idx="4">
                  <c:v>Samtliga kvinnor i Norrbotten</c:v>
                </c:pt>
              </c:strCache>
            </c:strRef>
          </c:cat>
          <c:val>
            <c:numRef>
              <c:f>Levnadsvanor!$G$79:$G$83</c:f>
              <c:numCache>
                <c:formatCode>General</c:formatCode>
                <c:ptCount val="5"/>
                <c:pt idx="4">
                  <c:v>10.1</c:v>
                </c:pt>
              </c:numCache>
            </c:numRef>
          </c:val>
          <c:extLst xmlns:c16r2="http://schemas.microsoft.com/office/drawing/2015/06/chart">
            <c:ext xmlns:c16="http://schemas.microsoft.com/office/drawing/2014/chart" uri="{C3380CC4-5D6E-409C-BE32-E72D297353CC}">
              <c16:uniqueId val="{00000003-7647-4941-BF5E-E268A895EAFF}"/>
            </c:ext>
          </c:extLst>
        </c:ser>
        <c:dLbls>
          <c:showLegendKey val="0"/>
          <c:showVal val="0"/>
          <c:showCatName val="0"/>
          <c:showSerName val="0"/>
          <c:showPercent val="0"/>
          <c:showBubbleSize val="0"/>
        </c:dLbls>
        <c:gapWidth val="219"/>
        <c:overlap val="-27"/>
        <c:axId val="454899888"/>
        <c:axId val="454900672"/>
      </c:barChart>
      <c:catAx>
        <c:axId val="454899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900672"/>
        <c:crosses val="autoZero"/>
        <c:auto val="1"/>
        <c:lblAlgn val="ctr"/>
        <c:lblOffset val="100"/>
        <c:noMultiLvlLbl val="0"/>
      </c:catAx>
      <c:valAx>
        <c:axId val="454900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9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000" b="0" i="0" baseline="0">
                <a:effectLst/>
              </a:rPr>
              <a:t>Medelålder och andel kvinnnor i befolkningen, Norrbotten  2014-2022.</a:t>
            </a:r>
            <a:endParaRPr lang="sv-SE" sz="1000">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'Kolada Nyckeltal'!$E$18</c:f>
              <c:strCache>
                <c:ptCount val="1"/>
                <c:pt idx="0">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'Kolada Nyckeltal'!$D$19:$D$22</c:f>
              <c:strCache>
                <c:ptCount val="4"/>
                <c:pt idx="0">
                  <c:v>Medelålder (år) alla</c:v>
                </c:pt>
                <c:pt idx="1">
                  <c:v>Medelålder män</c:v>
                </c:pt>
                <c:pt idx="2">
                  <c:v>Medelålder kvinnor</c:v>
                </c:pt>
                <c:pt idx="3">
                  <c:v>Andel kvinnor i länet (procent)</c:v>
                </c:pt>
              </c:strCache>
            </c:strRef>
          </c:cat>
          <c:val>
            <c:numRef>
              <c:f>'Kolada Nyckeltal'!$E$19:$E$22</c:f>
              <c:numCache>
                <c:formatCode>#\ ##0.0</c:formatCode>
                <c:ptCount val="4"/>
                <c:pt idx="0">
                  <c:v>43.6</c:v>
                </c:pt>
                <c:pt idx="1">
                  <c:v>42.5</c:v>
                </c:pt>
                <c:pt idx="2">
                  <c:v>44.7</c:v>
                </c:pt>
                <c:pt idx="3">
                  <c:v>49.019348999999998</c:v>
                </c:pt>
              </c:numCache>
            </c:numRef>
          </c:val>
          <c:extLst xmlns:c16r2="http://schemas.microsoft.com/office/drawing/2015/06/chart">
            <c:ext xmlns:c16="http://schemas.microsoft.com/office/drawing/2014/chart" uri="{C3380CC4-5D6E-409C-BE32-E72D297353CC}">
              <c16:uniqueId val="{00000000-FF8E-41EF-985F-E9A52A17164A}"/>
            </c:ext>
          </c:extLst>
        </c:ser>
        <c:ser>
          <c:idx val="1"/>
          <c:order val="1"/>
          <c:tx>
            <c:strRef>
              <c:f>'Kolada Nyckeltal'!$F$18</c:f>
              <c:strCache>
                <c:ptCount val="1"/>
                <c:pt idx="0">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'Kolada Nyckeltal'!$D$19:$D$22</c:f>
              <c:strCache>
                <c:ptCount val="4"/>
                <c:pt idx="0">
                  <c:v>Medelålder (år) alla</c:v>
                </c:pt>
                <c:pt idx="1">
                  <c:v>Medelålder män</c:v>
                </c:pt>
                <c:pt idx="2">
                  <c:v>Medelålder kvinnor</c:v>
                </c:pt>
                <c:pt idx="3">
                  <c:v>Andel kvinnor i länet (procent)</c:v>
                </c:pt>
              </c:strCache>
            </c:strRef>
          </c:cat>
          <c:val>
            <c:numRef>
              <c:f>'Kolada Nyckeltal'!$F$19:$F$22</c:f>
              <c:numCache>
                <c:formatCode>#\ ##0.0</c:formatCode>
                <c:ptCount val="4"/>
                <c:pt idx="0">
                  <c:v>43.9</c:v>
                </c:pt>
                <c:pt idx="1">
                  <c:v>42.8</c:v>
                </c:pt>
                <c:pt idx="2">
                  <c:v>45.1</c:v>
                </c:pt>
                <c:pt idx="3">
                  <c:v>48.782221</c:v>
                </c:pt>
              </c:numCache>
            </c:numRef>
          </c:val>
          <c:extLst xmlns:c16r2="http://schemas.microsoft.com/office/drawing/2015/06/chart">
            <c:ext xmlns:c16="http://schemas.microsoft.com/office/drawing/2014/chart" uri="{C3380CC4-5D6E-409C-BE32-E72D297353CC}">
              <c16:uniqueId val="{00000001-FF8E-41EF-985F-E9A52A17164A}"/>
            </c:ext>
          </c:extLst>
        </c:ser>
        <c:ser>
          <c:idx val="2"/>
          <c:order val="2"/>
          <c:tx>
            <c:strRef>
              <c:f>'Kolada Nyckeltal'!$G$18</c:f>
              <c:strCache>
                <c:ptCount val="1"/>
                <c:pt idx="0">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'Kolada Nyckeltal'!$D$19:$D$22</c:f>
              <c:strCache>
                <c:ptCount val="4"/>
                <c:pt idx="0">
                  <c:v>Medelålder (år) alla</c:v>
                </c:pt>
                <c:pt idx="1">
                  <c:v>Medelålder män</c:v>
                </c:pt>
                <c:pt idx="2">
                  <c:v>Medelålder kvinnor</c:v>
                </c:pt>
                <c:pt idx="3">
                  <c:v>Andel kvinnor i länet (procent)</c:v>
                </c:pt>
              </c:strCache>
            </c:strRef>
          </c:cat>
          <c:val>
            <c:numRef>
              <c:f>'Kolada Nyckeltal'!$G$19:$G$22</c:f>
              <c:numCache>
                <c:formatCode>#\ ##0.0</c:formatCode>
                <c:ptCount val="4"/>
                <c:pt idx="0">
                  <c:v>44.4</c:v>
                </c:pt>
                <c:pt idx="1">
                  <c:v>43.4</c:v>
                </c:pt>
                <c:pt idx="2">
                  <c:v>45.5</c:v>
                </c:pt>
                <c:pt idx="3">
                  <c:v>48.589154999999998</c:v>
                </c:pt>
              </c:numCache>
            </c:numRef>
          </c:val>
          <c:extLst xmlns:c16r2="http://schemas.microsoft.com/office/drawing/2015/06/chart">
            <c:ext xmlns:c16="http://schemas.microsoft.com/office/drawing/2014/chart" uri="{C3380CC4-5D6E-409C-BE32-E72D297353CC}">
              <c16:uniqueId val="{00000002-FF8E-41EF-985F-E9A52A17164A}"/>
            </c:ext>
          </c:extLst>
        </c:ser>
        <c:dLbls>
          <c:showLegendKey val="0"/>
          <c:showVal val="0"/>
          <c:showCatName val="0"/>
          <c:showSerName val="0"/>
          <c:showPercent val="0"/>
          <c:showBubbleSize val="0"/>
        </c:dLbls>
        <c:gapWidth val="219"/>
        <c:overlap val="-27"/>
        <c:axId val="336143288"/>
        <c:axId val="336140544"/>
      </c:barChart>
      <c:catAx>
        <c:axId val="336143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0544"/>
        <c:crosses val="autoZero"/>
        <c:auto val="1"/>
        <c:lblAlgn val="ctr"/>
        <c:lblOffset val="100"/>
        <c:noMultiLvlLbl val="0"/>
      </c:catAx>
      <c:valAx>
        <c:axId val="336140544"/>
        <c:scaling>
          <c:orientation val="minMax"/>
        </c:scaling>
        <c:delete val="0"/>
        <c:axPos val="l"/>
        <c:majorGridlines>
          <c:spPr>
            <a:ln w="9525" cap="flat" cmpd="sng" algn="ctr">
              <a:solidFill>
                <a:schemeClr val="tx1">
                  <a:lumMod val="15000"/>
                  <a:lumOff val="85000"/>
                </a:schemeClr>
              </a:solidFill>
              <a:round/>
            </a:ln>
            <a:effectLst/>
          </c:spPr>
        </c:majorGridlines>
        <c:numFmt formatCode="#\ ##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3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a:effectLst/>
              </a:rPr>
              <a:t>Snusar tobak: Andel som snusar dagligen och ibland, </a:t>
            </a:r>
            <a:r>
              <a:rPr lang="sv-SE" sz="1200" b="1" i="0" baseline="0">
                <a:effectLst/>
              </a:rPr>
              <a:t>män</a:t>
            </a:r>
            <a:r>
              <a:rPr lang="sv-SE" sz="1200" b="0" i="0" baseline="0">
                <a:effectLst/>
              </a:rPr>
              <a:t>. Norrbotten 2014-2020. Procent.</a:t>
            </a:r>
            <a:endParaRPr lang="sv-SE" sz="1200">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Levnadsvanor!$D$107:$D$108</c:f>
              <c:strCache>
                <c:ptCount val="2"/>
                <c:pt idx="0">
                  <c:v>Män</c:v>
                </c:pt>
                <c:pt idx="1">
                  <c:v>2014</c:v>
                </c:pt>
              </c:strCache>
            </c:strRef>
          </c:tx>
          <c:spPr>
            <a:solidFill>
              <a:schemeClr val="accent1"/>
            </a:solidFill>
            <a:ln>
              <a:noFill/>
            </a:ln>
            <a:effectLst/>
          </c:spPr>
          <c:invertIfNegative val="0"/>
          <c:dLbls>
            <c:dLbl>
              <c:idx val="2"/>
              <c:layout>
                <c:manualLayout>
                  <c:x val="-1.8719497904742814E-2"/>
                  <c:y val="-1.935171451619345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3B44-44B3-A69C-ACF0E85B13F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Levnadsvanor!$C$109:$C$113</c:f>
              <c:strCache>
                <c:ptCount val="5"/>
                <c:pt idx="0">
                  <c:v>16-29 år</c:v>
                </c:pt>
                <c:pt idx="1">
                  <c:v>30-44 år</c:v>
                </c:pt>
                <c:pt idx="2">
                  <c:v>45-64 år</c:v>
                </c:pt>
                <c:pt idx="3">
                  <c:v>65 år och äldre</c:v>
                </c:pt>
                <c:pt idx="4">
                  <c:v>Samtliga män i Norrbotten</c:v>
                </c:pt>
              </c:strCache>
            </c:strRef>
          </c:cat>
          <c:val>
            <c:numRef>
              <c:f>Levnadsvanor!$D$109:$D$113</c:f>
              <c:numCache>
                <c:formatCode>General</c:formatCode>
                <c:ptCount val="5"/>
                <c:pt idx="0">
                  <c:v>31.4</c:v>
                </c:pt>
                <c:pt idx="1">
                  <c:v>37</c:v>
                </c:pt>
                <c:pt idx="2">
                  <c:v>31.4</c:v>
                </c:pt>
                <c:pt idx="3">
                  <c:v>20.9</c:v>
                </c:pt>
                <c:pt idx="4">
                  <c:v>30</c:v>
                </c:pt>
              </c:numCache>
            </c:numRef>
          </c:val>
          <c:extLst xmlns:c16r2="http://schemas.microsoft.com/office/drawing/2015/06/chart">
            <c:ext xmlns:c16="http://schemas.microsoft.com/office/drawing/2014/chart" uri="{C3380CC4-5D6E-409C-BE32-E72D297353CC}">
              <c16:uniqueId val="{00000000-3B44-44B3-A69C-ACF0E85B13F0}"/>
            </c:ext>
          </c:extLst>
        </c:ser>
        <c:ser>
          <c:idx val="1"/>
          <c:order val="1"/>
          <c:tx>
            <c:strRef>
              <c:f>Levnadsvanor!$E$107:$E$108</c:f>
              <c:strCache>
                <c:ptCount val="2"/>
                <c:pt idx="0">
                  <c:v>Män</c:v>
                </c:pt>
                <c:pt idx="1">
                  <c:v>2018</c:v>
                </c:pt>
              </c:strCache>
            </c:strRef>
          </c:tx>
          <c:spPr>
            <a:solidFill>
              <a:schemeClr val="accent2"/>
            </a:solidFill>
            <a:ln>
              <a:noFill/>
            </a:ln>
            <a:effectLst/>
          </c:spPr>
          <c:invertIfNegative val="0"/>
          <c:dLbls>
            <c:dLbl>
              <c:idx val="3"/>
              <c:layout>
                <c:manualLayout>
                  <c:x val="0"/>
                  <c:y val="-6.192548645181895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B44-44B3-A69C-ACF0E85B13F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Levnadsvanor!$C$109:$C$113</c:f>
              <c:strCache>
                <c:ptCount val="5"/>
                <c:pt idx="0">
                  <c:v>16-29 år</c:v>
                </c:pt>
                <c:pt idx="1">
                  <c:v>30-44 år</c:v>
                </c:pt>
                <c:pt idx="2">
                  <c:v>45-64 år</c:v>
                </c:pt>
                <c:pt idx="3">
                  <c:v>65 år och äldre</c:v>
                </c:pt>
                <c:pt idx="4">
                  <c:v>Samtliga män i Norrbotten</c:v>
                </c:pt>
              </c:strCache>
            </c:strRef>
          </c:cat>
          <c:val>
            <c:numRef>
              <c:f>Levnadsvanor!$E$109:$E$113</c:f>
              <c:numCache>
                <c:formatCode>General</c:formatCode>
                <c:ptCount val="5"/>
                <c:pt idx="0">
                  <c:v>23.4</c:v>
                </c:pt>
                <c:pt idx="1">
                  <c:v>29.3</c:v>
                </c:pt>
                <c:pt idx="2">
                  <c:v>31.6</c:v>
                </c:pt>
                <c:pt idx="3">
                  <c:v>21.2</c:v>
                </c:pt>
                <c:pt idx="4">
                  <c:v>26.7</c:v>
                </c:pt>
              </c:numCache>
            </c:numRef>
          </c:val>
          <c:extLst xmlns:c16r2="http://schemas.microsoft.com/office/drawing/2015/06/chart">
            <c:ext xmlns:c16="http://schemas.microsoft.com/office/drawing/2014/chart" uri="{C3380CC4-5D6E-409C-BE32-E72D297353CC}">
              <c16:uniqueId val="{00000001-3B44-44B3-A69C-ACF0E85B13F0}"/>
            </c:ext>
          </c:extLst>
        </c:ser>
        <c:ser>
          <c:idx val="2"/>
          <c:order val="2"/>
          <c:tx>
            <c:strRef>
              <c:f>Levnadsvanor!$F$107:$F$108</c:f>
              <c:strCache>
                <c:ptCount val="2"/>
                <c:pt idx="0">
                  <c:v>Män</c:v>
                </c:pt>
                <c:pt idx="1">
                  <c:v>2022</c:v>
                </c:pt>
              </c:strCache>
            </c:strRef>
          </c:tx>
          <c:spPr>
            <a:solidFill>
              <a:schemeClr val="accent3"/>
            </a:solidFill>
            <a:ln>
              <a:noFill/>
            </a:ln>
            <a:effectLst/>
          </c:spPr>
          <c:invertIfNegative val="0"/>
          <c:dLbls>
            <c:dLbl>
              <c:idx val="4"/>
              <c:layout>
                <c:manualLayout>
                  <c:x val="7.0198117142785546E-3"/>
                  <c:y val="-2.709240032267079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3B44-44B3-A69C-ACF0E85B13F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Levnadsvanor!$C$109:$C$113</c:f>
              <c:strCache>
                <c:ptCount val="5"/>
                <c:pt idx="0">
                  <c:v>16-29 år</c:v>
                </c:pt>
                <c:pt idx="1">
                  <c:v>30-44 år</c:v>
                </c:pt>
                <c:pt idx="2">
                  <c:v>45-64 år</c:v>
                </c:pt>
                <c:pt idx="3">
                  <c:v>65 år och äldre</c:v>
                </c:pt>
                <c:pt idx="4">
                  <c:v>Samtliga män i Norrbotten</c:v>
                </c:pt>
              </c:strCache>
            </c:strRef>
          </c:cat>
          <c:val>
            <c:numRef>
              <c:f>Levnadsvanor!$F$109:$F$113</c:f>
              <c:numCache>
                <c:formatCode>General</c:formatCode>
                <c:ptCount val="5"/>
                <c:pt idx="0">
                  <c:v>21.6</c:v>
                </c:pt>
                <c:pt idx="1">
                  <c:v>31</c:v>
                </c:pt>
                <c:pt idx="2">
                  <c:v>35.299999999999997</c:v>
                </c:pt>
                <c:pt idx="3">
                  <c:v>20.399999999999999</c:v>
                </c:pt>
                <c:pt idx="4">
                  <c:v>27.4</c:v>
                </c:pt>
              </c:numCache>
            </c:numRef>
          </c:val>
          <c:extLst xmlns:c16r2="http://schemas.microsoft.com/office/drawing/2015/06/chart">
            <c:ext xmlns:c16="http://schemas.microsoft.com/office/drawing/2014/chart" uri="{C3380CC4-5D6E-409C-BE32-E72D297353CC}">
              <c16:uniqueId val="{00000002-3B44-44B3-A69C-ACF0E85B13F0}"/>
            </c:ext>
          </c:extLst>
        </c:ser>
        <c:ser>
          <c:idx val="3"/>
          <c:order val="3"/>
          <c:tx>
            <c:strRef>
              <c:f>Levnadsvanor!$G$107:$G$108</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Levnadsvanor!$C$109:$C$113</c:f>
              <c:strCache>
                <c:ptCount val="5"/>
                <c:pt idx="0">
                  <c:v>16-29 år</c:v>
                </c:pt>
                <c:pt idx="1">
                  <c:v>30-44 år</c:v>
                </c:pt>
                <c:pt idx="2">
                  <c:v>45-64 år</c:v>
                </c:pt>
                <c:pt idx="3">
                  <c:v>65 år och äldre</c:v>
                </c:pt>
                <c:pt idx="4">
                  <c:v>Samtliga män i Norrbotten</c:v>
                </c:pt>
              </c:strCache>
            </c:strRef>
          </c:cat>
          <c:val>
            <c:numRef>
              <c:f>Levnadsvanor!$G$109:$G$113</c:f>
              <c:numCache>
                <c:formatCode>General</c:formatCode>
                <c:ptCount val="5"/>
                <c:pt idx="4">
                  <c:v>21.2</c:v>
                </c:pt>
              </c:numCache>
            </c:numRef>
          </c:val>
          <c:extLst xmlns:c16r2="http://schemas.microsoft.com/office/drawing/2015/06/chart">
            <c:ext xmlns:c16="http://schemas.microsoft.com/office/drawing/2014/chart" uri="{C3380CC4-5D6E-409C-BE32-E72D297353CC}">
              <c16:uniqueId val="{00000003-3B44-44B3-A69C-ACF0E85B13F0}"/>
            </c:ext>
          </c:extLst>
        </c:ser>
        <c:dLbls>
          <c:showLegendKey val="0"/>
          <c:showVal val="0"/>
          <c:showCatName val="0"/>
          <c:showSerName val="0"/>
          <c:showPercent val="0"/>
          <c:showBubbleSize val="0"/>
        </c:dLbls>
        <c:gapWidth val="219"/>
        <c:overlap val="-27"/>
        <c:axId val="454895184"/>
        <c:axId val="454895576"/>
      </c:barChart>
      <c:catAx>
        <c:axId val="454895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5576"/>
        <c:crosses val="autoZero"/>
        <c:auto val="1"/>
        <c:lblAlgn val="ctr"/>
        <c:lblOffset val="100"/>
        <c:noMultiLvlLbl val="0"/>
      </c:catAx>
      <c:valAx>
        <c:axId val="454895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4895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a:effectLst/>
              </a:rPr>
              <a:t>Snusar tobak: Andel som snusar dagligen och ibland, </a:t>
            </a:r>
            <a:r>
              <a:rPr lang="sv-SE" sz="1200" b="1" i="0" baseline="0">
                <a:effectLst/>
              </a:rPr>
              <a:t>kvinnor</a:t>
            </a:r>
            <a:r>
              <a:rPr lang="sv-SE" sz="1200" b="0" i="0" baseline="0">
                <a:effectLst/>
              </a:rPr>
              <a:t>. Norrbotten 2014-2020. Procent.</a:t>
            </a:r>
            <a:endParaRPr lang="sv-SE" sz="1200">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Levnadsvanor!$D$117:$D$118</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Levnadsvanor!$C$119:$C$123</c:f>
              <c:strCache>
                <c:ptCount val="5"/>
                <c:pt idx="0">
                  <c:v>16-29 år</c:v>
                </c:pt>
                <c:pt idx="1">
                  <c:v>30-44 år</c:v>
                </c:pt>
                <c:pt idx="2">
                  <c:v>45-64 år</c:v>
                </c:pt>
                <c:pt idx="3">
                  <c:v>65 år och äldre</c:v>
                </c:pt>
                <c:pt idx="4">
                  <c:v>Samtliga kvinnor i Norrbotten</c:v>
                </c:pt>
              </c:strCache>
            </c:strRef>
          </c:cat>
          <c:val>
            <c:numRef>
              <c:f>Levnadsvanor!$D$119:$D$123</c:f>
              <c:numCache>
                <c:formatCode>General</c:formatCode>
                <c:ptCount val="5"/>
                <c:pt idx="0">
                  <c:v>18.399999999999999</c:v>
                </c:pt>
                <c:pt idx="1">
                  <c:v>13.9</c:v>
                </c:pt>
                <c:pt idx="2">
                  <c:v>7.9</c:v>
                </c:pt>
                <c:pt idx="3">
                  <c:v>3.9</c:v>
                </c:pt>
                <c:pt idx="4">
                  <c:v>10.1</c:v>
                </c:pt>
              </c:numCache>
            </c:numRef>
          </c:val>
          <c:extLst xmlns:c16r2="http://schemas.microsoft.com/office/drawing/2015/06/chart">
            <c:ext xmlns:c16="http://schemas.microsoft.com/office/drawing/2014/chart" uri="{C3380CC4-5D6E-409C-BE32-E72D297353CC}">
              <c16:uniqueId val="{00000000-432B-4127-BBC8-583E14D7FCCC}"/>
            </c:ext>
          </c:extLst>
        </c:ser>
        <c:ser>
          <c:idx val="1"/>
          <c:order val="1"/>
          <c:tx>
            <c:strRef>
              <c:f>Levnadsvanor!$E$117:$E$118</c:f>
              <c:strCache>
                <c:ptCount val="2"/>
                <c:pt idx="0">
                  <c:v>Kvinnor</c:v>
                </c:pt>
                <c:pt idx="1">
                  <c:v>2018</c:v>
                </c:pt>
              </c:strCache>
            </c:strRef>
          </c:tx>
          <c:spPr>
            <a:solidFill>
              <a:schemeClr val="accent2"/>
            </a:solidFill>
            <a:ln>
              <a:noFill/>
            </a:ln>
            <a:effectLst/>
          </c:spPr>
          <c:invertIfNegative val="0"/>
          <c:dLbls>
            <c:dLbl>
              <c:idx val="0"/>
              <c:layout>
                <c:manualLayout>
                  <c:x val="2.5739309619021367E-2"/>
                  <c:y val="-7.8446560442611557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32B-4127-BBC8-583E14D7FCCC}"/>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Levnadsvanor!$C$119:$C$123</c:f>
              <c:strCache>
                <c:ptCount val="5"/>
                <c:pt idx="0">
                  <c:v>16-29 år</c:v>
                </c:pt>
                <c:pt idx="1">
                  <c:v>30-44 år</c:v>
                </c:pt>
                <c:pt idx="2">
                  <c:v>45-64 år</c:v>
                </c:pt>
                <c:pt idx="3">
                  <c:v>65 år och äldre</c:v>
                </c:pt>
                <c:pt idx="4">
                  <c:v>Samtliga kvinnor i Norrbotten</c:v>
                </c:pt>
              </c:strCache>
            </c:strRef>
          </c:cat>
          <c:val>
            <c:numRef>
              <c:f>Levnadsvanor!$E$119:$E$123</c:f>
              <c:numCache>
                <c:formatCode>General</c:formatCode>
                <c:ptCount val="5"/>
                <c:pt idx="0">
                  <c:v>17.899999999999999</c:v>
                </c:pt>
                <c:pt idx="1">
                  <c:v>15.2</c:v>
                </c:pt>
                <c:pt idx="2">
                  <c:v>10.7</c:v>
                </c:pt>
                <c:pt idx="3">
                  <c:v>3.8</c:v>
                </c:pt>
                <c:pt idx="4">
                  <c:v>11</c:v>
                </c:pt>
              </c:numCache>
            </c:numRef>
          </c:val>
          <c:extLst xmlns:c16r2="http://schemas.microsoft.com/office/drawing/2015/06/chart">
            <c:ext xmlns:c16="http://schemas.microsoft.com/office/drawing/2014/chart" uri="{C3380CC4-5D6E-409C-BE32-E72D297353CC}">
              <c16:uniqueId val="{00000001-432B-4127-BBC8-583E14D7FCCC}"/>
            </c:ext>
          </c:extLst>
        </c:ser>
        <c:ser>
          <c:idx val="2"/>
          <c:order val="2"/>
          <c:tx>
            <c:strRef>
              <c:f>Levnadsvanor!$F$117:$F$118</c:f>
              <c:strCache>
                <c:ptCount val="2"/>
                <c:pt idx="0">
                  <c:v>Kvinnor</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Levnadsvanor!$C$119:$C$123</c:f>
              <c:strCache>
                <c:ptCount val="5"/>
                <c:pt idx="0">
                  <c:v>16-29 år</c:v>
                </c:pt>
                <c:pt idx="1">
                  <c:v>30-44 år</c:v>
                </c:pt>
                <c:pt idx="2">
                  <c:v>45-64 år</c:v>
                </c:pt>
                <c:pt idx="3">
                  <c:v>65 år och äldre</c:v>
                </c:pt>
                <c:pt idx="4">
                  <c:v>Samtliga kvinnor i Norrbotten</c:v>
                </c:pt>
              </c:strCache>
            </c:strRef>
          </c:cat>
          <c:val>
            <c:numRef>
              <c:f>Levnadsvanor!$F$119:$F$123</c:f>
              <c:numCache>
                <c:formatCode>General</c:formatCode>
                <c:ptCount val="5"/>
                <c:pt idx="0">
                  <c:v>8.6999999999999993</c:v>
                </c:pt>
                <c:pt idx="1">
                  <c:v>16.899999999999999</c:v>
                </c:pt>
                <c:pt idx="2">
                  <c:v>13</c:v>
                </c:pt>
                <c:pt idx="3">
                  <c:v>4.5999999999999996</c:v>
                </c:pt>
                <c:pt idx="4">
                  <c:v>10.7</c:v>
                </c:pt>
              </c:numCache>
            </c:numRef>
          </c:val>
          <c:extLst xmlns:c16r2="http://schemas.microsoft.com/office/drawing/2015/06/chart">
            <c:ext xmlns:c16="http://schemas.microsoft.com/office/drawing/2014/chart" uri="{C3380CC4-5D6E-409C-BE32-E72D297353CC}">
              <c16:uniqueId val="{00000002-432B-4127-BBC8-583E14D7FCCC}"/>
            </c:ext>
          </c:extLst>
        </c:ser>
        <c:ser>
          <c:idx val="3"/>
          <c:order val="3"/>
          <c:tx>
            <c:strRef>
              <c:f>Levnadsvanor!$G$117:$G$118</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Levnadsvanor!$C$119:$C$123</c:f>
              <c:strCache>
                <c:ptCount val="5"/>
                <c:pt idx="0">
                  <c:v>16-29 år</c:v>
                </c:pt>
                <c:pt idx="1">
                  <c:v>30-44 år</c:v>
                </c:pt>
                <c:pt idx="2">
                  <c:v>45-64 år</c:v>
                </c:pt>
                <c:pt idx="3">
                  <c:v>65 år och äldre</c:v>
                </c:pt>
                <c:pt idx="4">
                  <c:v>Samtliga kvinnor i Norrbotten</c:v>
                </c:pt>
              </c:strCache>
            </c:strRef>
          </c:cat>
          <c:val>
            <c:numRef>
              <c:f>Levnadsvanor!$G$119:$G$123</c:f>
              <c:numCache>
                <c:formatCode>General</c:formatCode>
                <c:ptCount val="5"/>
                <c:pt idx="4">
                  <c:v>5.5</c:v>
                </c:pt>
              </c:numCache>
            </c:numRef>
          </c:val>
          <c:extLst xmlns:c16r2="http://schemas.microsoft.com/office/drawing/2015/06/chart">
            <c:ext xmlns:c16="http://schemas.microsoft.com/office/drawing/2014/chart" uri="{C3380CC4-5D6E-409C-BE32-E72D297353CC}">
              <c16:uniqueId val="{00000003-432B-4127-BBC8-583E14D7FCCC}"/>
            </c:ext>
          </c:extLst>
        </c:ser>
        <c:dLbls>
          <c:showLegendKey val="0"/>
          <c:showVal val="0"/>
          <c:showCatName val="0"/>
          <c:showSerName val="0"/>
          <c:showPercent val="0"/>
          <c:showBubbleSize val="0"/>
        </c:dLbls>
        <c:gapWidth val="219"/>
        <c:overlap val="-27"/>
        <c:axId val="455818560"/>
        <c:axId val="455816992"/>
      </c:barChart>
      <c:catAx>
        <c:axId val="455818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5816992"/>
        <c:crosses val="autoZero"/>
        <c:auto val="1"/>
        <c:lblAlgn val="ctr"/>
        <c:lblOffset val="100"/>
        <c:noMultiLvlLbl val="0"/>
      </c:catAx>
      <c:valAx>
        <c:axId val="455816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5818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dirty="0"/>
              <a:t>Andel med riskkonsumtion av alkohol, </a:t>
            </a:r>
            <a:r>
              <a:rPr lang="sv-SE" sz="1200" b="1" dirty="0"/>
              <a:t>män</a:t>
            </a:r>
            <a:r>
              <a:rPr lang="sv-SE" sz="1200" dirty="0"/>
              <a:t>. Norrbotten 2014-2022. Procent.</a:t>
            </a: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Levnadsvanor!$D$136:$D$137</c:f>
              <c:strCache>
                <c:ptCount val="2"/>
                <c:pt idx="0">
                  <c:v>Män</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Levnadsvanor!$C$138:$C$142</c:f>
              <c:strCache>
                <c:ptCount val="5"/>
                <c:pt idx="0">
                  <c:v>16-29 år</c:v>
                </c:pt>
                <c:pt idx="1">
                  <c:v>30-44 år</c:v>
                </c:pt>
                <c:pt idx="2">
                  <c:v>45-64 år</c:v>
                </c:pt>
                <c:pt idx="3">
                  <c:v>65 år och äldre</c:v>
                </c:pt>
                <c:pt idx="4">
                  <c:v>Samtliga män i Norrbotten</c:v>
                </c:pt>
              </c:strCache>
            </c:strRef>
          </c:cat>
          <c:val>
            <c:numRef>
              <c:f>Levnadsvanor!$D$138:$D$142</c:f>
              <c:numCache>
                <c:formatCode>General</c:formatCode>
                <c:ptCount val="5"/>
                <c:pt idx="0">
                  <c:v>25.4</c:v>
                </c:pt>
                <c:pt idx="1">
                  <c:v>19.5</c:v>
                </c:pt>
                <c:pt idx="2">
                  <c:v>15.3</c:v>
                </c:pt>
                <c:pt idx="3">
                  <c:v>6.3</c:v>
                </c:pt>
                <c:pt idx="4">
                  <c:v>16.2</c:v>
                </c:pt>
              </c:numCache>
            </c:numRef>
          </c:val>
          <c:extLst xmlns:c16r2="http://schemas.microsoft.com/office/drawing/2015/06/chart">
            <c:ext xmlns:c16="http://schemas.microsoft.com/office/drawing/2014/chart" uri="{C3380CC4-5D6E-409C-BE32-E72D297353CC}">
              <c16:uniqueId val="{00000000-66D0-448B-93E8-F7C819D97BEA}"/>
            </c:ext>
          </c:extLst>
        </c:ser>
        <c:ser>
          <c:idx val="1"/>
          <c:order val="1"/>
          <c:tx>
            <c:strRef>
              <c:f>Levnadsvanor!$E$136:$E$137</c:f>
              <c:strCache>
                <c:ptCount val="2"/>
                <c:pt idx="0">
                  <c:v>Män</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Levnadsvanor!$C$138:$C$142</c:f>
              <c:strCache>
                <c:ptCount val="5"/>
                <c:pt idx="0">
                  <c:v>16-29 år</c:v>
                </c:pt>
                <c:pt idx="1">
                  <c:v>30-44 år</c:v>
                </c:pt>
                <c:pt idx="2">
                  <c:v>45-64 år</c:v>
                </c:pt>
                <c:pt idx="3">
                  <c:v>65 år och äldre</c:v>
                </c:pt>
                <c:pt idx="4">
                  <c:v>Samtliga män i Norrbotten</c:v>
                </c:pt>
              </c:strCache>
            </c:strRef>
          </c:cat>
          <c:val>
            <c:numRef>
              <c:f>Levnadsvanor!$E$138:$E$142</c:f>
              <c:numCache>
                <c:formatCode>General</c:formatCode>
                <c:ptCount val="5"/>
                <c:pt idx="0">
                  <c:v>22.9</c:v>
                </c:pt>
                <c:pt idx="1">
                  <c:v>16</c:v>
                </c:pt>
                <c:pt idx="2">
                  <c:v>19</c:v>
                </c:pt>
                <c:pt idx="3">
                  <c:v>9.6999999999999993</c:v>
                </c:pt>
                <c:pt idx="4">
                  <c:v>16.899999999999999</c:v>
                </c:pt>
              </c:numCache>
            </c:numRef>
          </c:val>
          <c:extLst xmlns:c16r2="http://schemas.microsoft.com/office/drawing/2015/06/chart">
            <c:ext xmlns:c16="http://schemas.microsoft.com/office/drawing/2014/chart" uri="{C3380CC4-5D6E-409C-BE32-E72D297353CC}">
              <c16:uniqueId val="{00000001-66D0-448B-93E8-F7C819D97BEA}"/>
            </c:ext>
          </c:extLst>
        </c:ser>
        <c:ser>
          <c:idx val="2"/>
          <c:order val="2"/>
          <c:tx>
            <c:strRef>
              <c:f>Levnadsvanor!$F$136:$F$137</c:f>
              <c:strCache>
                <c:ptCount val="2"/>
                <c:pt idx="0">
                  <c:v>Män</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Levnadsvanor!$C$138:$C$142</c:f>
              <c:strCache>
                <c:ptCount val="5"/>
                <c:pt idx="0">
                  <c:v>16-29 år</c:v>
                </c:pt>
                <c:pt idx="1">
                  <c:v>30-44 år</c:v>
                </c:pt>
                <c:pt idx="2">
                  <c:v>45-64 år</c:v>
                </c:pt>
                <c:pt idx="3">
                  <c:v>65 år och äldre</c:v>
                </c:pt>
                <c:pt idx="4">
                  <c:v>Samtliga män i Norrbotten</c:v>
                </c:pt>
              </c:strCache>
            </c:strRef>
          </c:cat>
          <c:val>
            <c:numRef>
              <c:f>Levnadsvanor!$F$138:$F$142</c:f>
              <c:numCache>
                <c:formatCode>General</c:formatCode>
                <c:ptCount val="5"/>
                <c:pt idx="0">
                  <c:v>21</c:v>
                </c:pt>
                <c:pt idx="1">
                  <c:v>16</c:v>
                </c:pt>
                <c:pt idx="2">
                  <c:v>19.5</c:v>
                </c:pt>
                <c:pt idx="3">
                  <c:v>8.6</c:v>
                </c:pt>
                <c:pt idx="4">
                  <c:v>15.8</c:v>
                </c:pt>
              </c:numCache>
            </c:numRef>
          </c:val>
          <c:extLst xmlns:c16r2="http://schemas.microsoft.com/office/drawing/2015/06/chart">
            <c:ext xmlns:c16="http://schemas.microsoft.com/office/drawing/2014/chart" uri="{C3380CC4-5D6E-409C-BE32-E72D297353CC}">
              <c16:uniqueId val="{00000002-66D0-448B-93E8-F7C819D97BEA}"/>
            </c:ext>
          </c:extLst>
        </c:ser>
        <c:ser>
          <c:idx val="3"/>
          <c:order val="3"/>
          <c:tx>
            <c:strRef>
              <c:f>Levnadsvanor!$G$136:$G$137</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Levnadsvanor!$C$138:$C$142</c:f>
              <c:strCache>
                <c:ptCount val="5"/>
                <c:pt idx="0">
                  <c:v>16-29 år</c:v>
                </c:pt>
                <c:pt idx="1">
                  <c:v>30-44 år</c:v>
                </c:pt>
                <c:pt idx="2">
                  <c:v>45-64 år</c:v>
                </c:pt>
                <c:pt idx="3">
                  <c:v>65 år och äldre</c:v>
                </c:pt>
                <c:pt idx="4">
                  <c:v>Samtliga män i Norrbotten</c:v>
                </c:pt>
              </c:strCache>
            </c:strRef>
          </c:cat>
          <c:val>
            <c:numRef>
              <c:f>Levnadsvanor!$G$138:$G$142</c:f>
              <c:numCache>
                <c:formatCode>General</c:formatCode>
                <c:ptCount val="5"/>
                <c:pt idx="4">
                  <c:v>17.2</c:v>
                </c:pt>
              </c:numCache>
            </c:numRef>
          </c:val>
          <c:extLst xmlns:c16r2="http://schemas.microsoft.com/office/drawing/2015/06/chart">
            <c:ext xmlns:c16="http://schemas.microsoft.com/office/drawing/2014/chart" uri="{C3380CC4-5D6E-409C-BE32-E72D297353CC}">
              <c16:uniqueId val="{00000003-66D0-448B-93E8-F7C819D97BEA}"/>
            </c:ext>
          </c:extLst>
        </c:ser>
        <c:dLbls>
          <c:showLegendKey val="0"/>
          <c:showVal val="0"/>
          <c:showCatName val="0"/>
          <c:showSerName val="0"/>
          <c:showPercent val="0"/>
          <c:showBubbleSize val="0"/>
        </c:dLbls>
        <c:gapWidth val="219"/>
        <c:overlap val="-27"/>
        <c:axId val="455817776"/>
        <c:axId val="455819344"/>
      </c:barChart>
      <c:catAx>
        <c:axId val="455817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5819344"/>
        <c:crosses val="autoZero"/>
        <c:auto val="1"/>
        <c:lblAlgn val="ctr"/>
        <c:lblOffset val="100"/>
        <c:noMultiLvlLbl val="0"/>
      </c:catAx>
      <c:valAx>
        <c:axId val="4558193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5817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dirty="0">
                <a:effectLst/>
              </a:rPr>
              <a:t>Andel med riskkonsumtion av alkohol, </a:t>
            </a:r>
            <a:r>
              <a:rPr lang="sv-SE" sz="1200" b="1" i="0" baseline="0" dirty="0">
                <a:effectLst/>
              </a:rPr>
              <a:t>kvinnor</a:t>
            </a:r>
            <a:r>
              <a:rPr lang="sv-SE" sz="1200" b="0" i="0" baseline="0" dirty="0">
                <a:effectLst/>
              </a:rPr>
              <a:t>. Norrbotten 2014-2022. Procent</a:t>
            </a:r>
            <a:endParaRPr lang="sv-SE" sz="1200" dirty="0">
              <a:effectLst/>
            </a:endParaRPr>
          </a:p>
        </c:rich>
      </c:tx>
      <c:layout>
        <c:manualLayout>
          <c:xMode val="edge"/>
          <c:yMode val="edge"/>
          <c:x val="0.10444439221503798"/>
          <c:y val="3.397028574398174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Levnadsvanor!$D$146:$D$147</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Levnadsvanor!$C$148:$C$152</c:f>
              <c:strCache>
                <c:ptCount val="5"/>
                <c:pt idx="0">
                  <c:v>16-29 år</c:v>
                </c:pt>
                <c:pt idx="1">
                  <c:v>30-44 år</c:v>
                </c:pt>
                <c:pt idx="2">
                  <c:v>45-64 år</c:v>
                </c:pt>
                <c:pt idx="3">
                  <c:v>65 år och äldre</c:v>
                </c:pt>
                <c:pt idx="4">
                  <c:v>Samtliga kvinnor i Norrbotten</c:v>
                </c:pt>
              </c:strCache>
            </c:strRef>
          </c:cat>
          <c:val>
            <c:numRef>
              <c:f>Levnadsvanor!$D$148:$D$152</c:f>
              <c:numCache>
                <c:formatCode>General</c:formatCode>
                <c:ptCount val="5"/>
                <c:pt idx="0">
                  <c:v>18.899999999999999</c:v>
                </c:pt>
                <c:pt idx="1">
                  <c:v>8.3000000000000007</c:v>
                </c:pt>
                <c:pt idx="2">
                  <c:v>8.3000000000000007</c:v>
                </c:pt>
                <c:pt idx="3">
                  <c:v>3.1</c:v>
                </c:pt>
                <c:pt idx="4">
                  <c:v>8.9</c:v>
                </c:pt>
              </c:numCache>
            </c:numRef>
          </c:val>
          <c:extLst xmlns:c16r2="http://schemas.microsoft.com/office/drawing/2015/06/chart">
            <c:ext xmlns:c16="http://schemas.microsoft.com/office/drawing/2014/chart" uri="{C3380CC4-5D6E-409C-BE32-E72D297353CC}">
              <c16:uniqueId val="{00000000-B494-404A-B792-B7FA7D67B9B4}"/>
            </c:ext>
          </c:extLst>
        </c:ser>
        <c:ser>
          <c:idx val="1"/>
          <c:order val="1"/>
          <c:tx>
            <c:strRef>
              <c:f>Levnadsvanor!$E$146:$E$147</c:f>
              <c:strCache>
                <c:ptCount val="2"/>
                <c:pt idx="0">
                  <c:v>Kvinnor</c:v>
                </c:pt>
                <c:pt idx="1">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Levnadsvanor!$C$148:$C$152</c:f>
              <c:strCache>
                <c:ptCount val="5"/>
                <c:pt idx="0">
                  <c:v>16-29 år</c:v>
                </c:pt>
                <c:pt idx="1">
                  <c:v>30-44 år</c:v>
                </c:pt>
                <c:pt idx="2">
                  <c:v>45-64 år</c:v>
                </c:pt>
                <c:pt idx="3">
                  <c:v>65 år och äldre</c:v>
                </c:pt>
                <c:pt idx="4">
                  <c:v>Samtliga kvinnor i Norrbotten</c:v>
                </c:pt>
              </c:strCache>
            </c:strRef>
          </c:cat>
          <c:val>
            <c:numRef>
              <c:f>Levnadsvanor!$E$148:$E$152</c:f>
              <c:numCache>
                <c:formatCode>General</c:formatCode>
                <c:ptCount val="5"/>
                <c:pt idx="0">
                  <c:v>18.3</c:v>
                </c:pt>
                <c:pt idx="1">
                  <c:v>8.8000000000000007</c:v>
                </c:pt>
                <c:pt idx="2">
                  <c:v>9.3000000000000007</c:v>
                </c:pt>
                <c:pt idx="3">
                  <c:v>5.2</c:v>
                </c:pt>
                <c:pt idx="4">
                  <c:v>9.8000000000000007</c:v>
                </c:pt>
              </c:numCache>
            </c:numRef>
          </c:val>
          <c:extLst xmlns:c16r2="http://schemas.microsoft.com/office/drawing/2015/06/chart">
            <c:ext xmlns:c16="http://schemas.microsoft.com/office/drawing/2014/chart" uri="{C3380CC4-5D6E-409C-BE32-E72D297353CC}">
              <c16:uniqueId val="{00000001-B494-404A-B792-B7FA7D67B9B4}"/>
            </c:ext>
          </c:extLst>
        </c:ser>
        <c:ser>
          <c:idx val="2"/>
          <c:order val="2"/>
          <c:tx>
            <c:strRef>
              <c:f>Levnadsvanor!$F$146:$F$147</c:f>
              <c:strCache>
                <c:ptCount val="2"/>
                <c:pt idx="0">
                  <c:v>Kvinnor</c:v>
                </c:pt>
                <c:pt idx="1">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Levnadsvanor!$C$148:$C$152</c:f>
              <c:strCache>
                <c:ptCount val="5"/>
                <c:pt idx="0">
                  <c:v>16-29 år</c:v>
                </c:pt>
                <c:pt idx="1">
                  <c:v>30-44 år</c:v>
                </c:pt>
                <c:pt idx="2">
                  <c:v>45-64 år</c:v>
                </c:pt>
                <c:pt idx="3">
                  <c:v>65 år och äldre</c:v>
                </c:pt>
                <c:pt idx="4">
                  <c:v>Samtliga kvinnor i Norrbotten</c:v>
                </c:pt>
              </c:strCache>
            </c:strRef>
          </c:cat>
          <c:val>
            <c:numRef>
              <c:f>Levnadsvanor!$F$148:$F$152</c:f>
              <c:numCache>
                <c:formatCode>General</c:formatCode>
                <c:ptCount val="5"/>
                <c:pt idx="0">
                  <c:v>21.4</c:v>
                </c:pt>
                <c:pt idx="1">
                  <c:v>9.6</c:v>
                </c:pt>
                <c:pt idx="2">
                  <c:v>11</c:v>
                </c:pt>
                <c:pt idx="3">
                  <c:v>4.2</c:v>
                </c:pt>
                <c:pt idx="4">
                  <c:v>10.1</c:v>
                </c:pt>
              </c:numCache>
            </c:numRef>
          </c:val>
          <c:extLst xmlns:c16r2="http://schemas.microsoft.com/office/drawing/2015/06/chart">
            <c:ext xmlns:c16="http://schemas.microsoft.com/office/drawing/2014/chart" uri="{C3380CC4-5D6E-409C-BE32-E72D297353CC}">
              <c16:uniqueId val="{00000002-B494-404A-B792-B7FA7D67B9B4}"/>
            </c:ext>
          </c:extLst>
        </c:ser>
        <c:ser>
          <c:idx val="3"/>
          <c:order val="3"/>
          <c:tx>
            <c:strRef>
              <c:f>Levnadsvanor!$G$146:$G$147</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Levnadsvanor!$C$148:$C$152</c:f>
              <c:strCache>
                <c:ptCount val="5"/>
                <c:pt idx="0">
                  <c:v>16-29 år</c:v>
                </c:pt>
                <c:pt idx="1">
                  <c:v>30-44 år</c:v>
                </c:pt>
                <c:pt idx="2">
                  <c:v>45-64 år</c:v>
                </c:pt>
                <c:pt idx="3">
                  <c:v>65 år och äldre</c:v>
                </c:pt>
                <c:pt idx="4">
                  <c:v>Samtliga kvinnor i Norrbotten</c:v>
                </c:pt>
              </c:strCache>
            </c:strRef>
          </c:cat>
          <c:val>
            <c:numRef>
              <c:f>Levnadsvanor!$G$148:$G$152</c:f>
              <c:numCache>
                <c:formatCode>General</c:formatCode>
                <c:ptCount val="5"/>
                <c:pt idx="4">
                  <c:v>12.9</c:v>
                </c:pt>
              </c:numCache>
            </c:numRef>
          </c:val>
          <c:extLst xmlns:c16r2="http://schemas.microsoft.com/office/drawing/2015/06/chart">
            <c:ext xmlns:c16="http://schemas.microsoft.com/office/drawing/2014/chart" uri="{C3380CC4-5D6E-409C-BE32-E72D297353CC}">
              <c16:uniqueId val="{00000003-B494-404A-B792-B7FA7D67B9B4}"/>
            </c:ext>
          </c:extLst>
        </c:ser>
        <c:dLbls>
          <c:showLegendKey val="0"/>
          <c:showVal val="0"/>
          <c:showCatName val="0"/>
          <c:showSerName val="0"/>
          <c:showPercent val="0"/>
          <c:showBubbleSize val="0"/>
        </c:dLbls>
        <c:gapWidth val="219"/>
        <c:overlap val="-27"/>
        <c:axId val="455817384"/>
        <c:axId val="455816208"/>
      </c:barChart>
      <c:catAx>
        <c:axId val="455817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5816208"/>
        <c:crosses val="autoZero"/>
        <c:auto val="1"/>
        <c:lblAlgn val="ctr"/>
        <c:lblOffset val="100"/>
        <c:noMultiLvlLbl val="0"/>
      </c:catAx>
      <c:valAx>
        <c:axId val="455816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5817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US" sz="1000"/>
              <a:t>Demografisk försörjningskvot. </a:t>
            </a:r>
            <a:r>
              <a:rPr lang="sv-SE" sz="1000" b="0" i="0" u="none" strike="noStrike" baseline="0">
                <a:effectLst/>
              </a:rPr>
              <a:t>Den demografiska försörjningskvoten beräknas som summan av antal personer 0-19 år och antal personer 65 år och äldre dividerat med antal personer 20-64 år. Ett värde över 1 innebär att gruppen äldre och yngre är större än den</a:t>
            </a:r>
            <a:endParaRPr lang="en-US" sz="1000"/>
          </a:p>
        </c:rich>
      </c:tx>
      <c:layout>
        <c:manualLayout>
          <c:xMode val="edge"/>
          <c:yMode val="edge"/>
          <c:x val="5.6659686088910421E-2"/>
          <c:y val="0"/>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1603937007874016"/>
          <c:y val="0.29518737824934183"/>
          <c:w val="0.88396062992125979"/>
          <c:h val="0.62056131259278502"/>
        </c:manualLayout>
      </c:layout>
      <c:barChart>
        <c:barDir val="col"/>
        <c:grouping val="clustered"/>
        <c:varyColors val="0"/>
        <c:ser>
          <c:idx val="0"/>
          <c:order val="0"/>
          <c:tx>
            <c:strRef>
              <c:f>'Kolada Nyckeltal'!$D$35</c:f>
              <c:strCache>
                <c:ptCount val="1"/>
                <c:pt idx="0">
                  <c:v>Demografisk försörjningskvot (procent)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'Kolada Nyckeltal'!$E$34:$H$34</c:f>
              <c:strCache>
                <c:ptCount val="3"/>
                <c:pt idx="0">
                  <c:v>2014</c:v>
                </c:pt>
                <c:pt idx="1">
                  <c:v>2018</c:v>
                </c:pt>
                <c:pt idx="2">
                  <c:v>2022</c:v>
                </c:pt>
              </c:strCache>
            </c:strRef>
          </c:cat>
          <c:val>
            <c:numRef>
              <c:f>'Kolada Nyckeltal'!$E$35:$H$35</c:f>
              <c:numCache>
                <c:formatCode>#,##0.00</c:formatCode>
                <c:ptCount val="4"/>
                <c:pt idx="0">
                  <c:v>0.76456014000000005</c:v>
                </c:pt>
                <c:pt idx="1">
                  <c:v>0.81204427000000001</c:v>
                </c:pt>
                <c:pt idx="2">
                  <c:v>0.83416634000000001</c:v>
                </c:pt>
              </c:numCache>
            </c:numRef>
          </c:val>
          <c:extLst xmlns:c16r2="http://schemas.microsoft.com/office/drawing/2015/06/chart">
            <c:ext xmlns:c16="http://schemas.microsoft.com/office/drawing/2014/chart" uri="{C3380CC4-5D6E-409C-BE32-E72D297353CC}">
              <c16:uniqueId val="{00000000-1840-47C9-BDD3-C9E4FC6C0970}"/>
            </c:ext>
          </c:extLst>
        </c:ser>
        <c:dLbls>
          <c:showLegendKey val="0"/>
          <c:showVal val="0"/>
          <c:showCatName val="0"/>
          <c:showSerName val="0"/>
          <c:showPercent val="0"/>
          <c:showBubbleSize val="0"/>
        </c:dLbls>
        <c:gapWidth val="219"/>
        <c:overlap val="-27"/>
        <c:axId val="336141720"/>
        <c:axId val="336142504"/>
      </c:barChart>
      <c:catAx>
        <c:axId val="336141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2504"/>
        <c:crosses val="autoZero"/>
        <c:auto val="1"/>
        <c:lblAlgn val="ctr"/>
        <c:lblOffset val="100"/>
        <c:noMultiLvlLbl val="0"/>
      </c:catAx>
      <c:valAx>
        <c:axId val="33614250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172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1200" b="1"/>
              <a:t>Män och andel med god självskattad hälsa, Norrbotten 2014-2022 och riket 2022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'Självskattad hälsa'!$C$3:$C$4</c:f>
              <c:strCache>
                <c:ptCount val="2"/>
                <c:pt idx="0">
                  <c:v>Män</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hälsa'!$B$5:$B$9</c:f>
              <c:strCache>
                <c:ptCount val="5"/>
                <c:pt idx="0">
                  <c:v>16-29 år</c:v>
                </c:pt>
                <c:pt idx="1">
                  <c:v>30-44 år</c:v>
                </c:pt>
                <c:pt idx="2">
                  <c:v>45-64 år</c:v>
                </c:pt>
                <c:pt idx="3">
                  <c:v>65 år och äldre</c:v>
                </c:pt>
                <c:pt idx="4">
                  <c:v>Samtliga</c:v>
                </c:pt>
              </c:strCache>
            </c:strRef>
          </c:cat>
          <c:val>
            <c:numRef>
              <c:f>'Självskattad hälsa'!$C$5:$C$9</c:f>
              <c:numCache>
                <c:formatCode>General</c:formatCode>
                <c:ptCount val="5"/>
                <c:pt idx="0">
                  <c:v>82.7</c:v>
                </c:pt>
                <c:pt idx="1">
                  <c:v>80.5</c:v>
                </c:pt>
                <c:pt idx="2">
                  <c:v>65.400000000000006</c:v>
                </c:pt>
                <c:pt idx="3">
                  <c:v>54</c:v>
                </c:pt>
                <c:pt idx="4">
                  <c:v>69.599999999999994</c:v>
                </c:pt>
              </c:numCache>
            </c:numRef>
          </c:val>
          <c:extLst xmlns:c16r2="http://schemas.microsoft.com/office/drawing/2015/06/chart">
            <c:ext xmlns:c16="http://schemas.microsoft.com/office/drawing/2014/chart" uri="{C3380CC4-5D6E-409C-BE32-E72D297353CC}">
              <c16:uniqueId val="{00000000-8441-434F-B7CC-BD2206658823}"/>
            </c:ext>
          </c:extLst>
        </c:ser>
        <c:ser>
          <c:idx val="1"/>
          <c:order val="1"/>
          <c:tx>
            <c:strRef>
              <c:f>'Självskattad hälsa'!$D$3:$D$4</c:f>
              <c:strCache>
                <c:ptCount val="2"/>
                <c:pt idx="0">
                  <c:v>Män</c:v>
                </c:pt>
                <c:pt idx="1">
                  <c:v>2018</c:v>
                </c:pt>
              </c:strCache>
            </c:strRef>
          </c:tx>
          <c:spPr>
            <a:solidFill>
              <a:schemeClr val="accent2"/>
            </a:solidFill>
            <a:ln>
              <a:noFill/>
            </a:ln>
            <a:effectLst/>
          </c:spPr>
          <c:invertIfNegative val="0"/>
          <c:dLbls>
            <c:dLbl>
              <c:idx val="2"/>
              <c:layout>
                <c:manualLayout>
                  <c:x val="-2.3250125953438237E-3"/>
                  <c:y val="-3.844738611441138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8441-434F-B7CC-BD220665882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hälsa'!$B$5:$B$9</c:f>
              <c:strCache>
                <c:ptCount val="5"/>
                <c:pt idx="0">
                  <c:v>16-29 år</c:v>
                </c:pt>
                <c:pt idx="1">
                  <c:v>30-44 år</c:v>
                </c:pt>
                <c:pt idx="2">
                  <c:v>45-64 år</c:v>
                </c:pt>
                <c:pt idx="3">
                  <c:v>65 år och äldre</c:v>
                </c:pt>
                <c:pt idx="4">
                  <c:v>Samtliga</c:v>
                </c:pt>
              </c:strCache>
            </c:strRef>
          </c:cat>
          <c:val>
            <c:numRef>
              <c:f>'Självskattad hälsa'!$D$5:$D$9</c:f>
              <c:numCache>
                <c:formatCode>General</c:formatCode>
                <c:ptCount val="5"/>
                <c:pt idx="0">
                  <c:v>80.099999999999994</c:v>
                </c:pt>
                <c:pt idx="1">
                  <c:v>75.7</c:v>
                </c:pt>
                <c:pt idx="2">
                  <c:v>66.5</c:v>
                </c:pt>
                <c:pt idx="3">
                  <c:v>53.2</c:v>
                </c:pt>
                <c:pt idx="4">
                  <c:v>68</c:v>
                </c:pt>
              </c:numCache>
            </c:numRef>
          </c:val>
          <c:extLst xmlns:c16r2="http://schemas.microsoft.com/office/drawing/2015/06/chart">
            <c:ext xmlns:c16="http://schemas.microsoft.com/office/drawing/2014/chart" uri="{C3380CC4-5D6E-409C-BE32-E72D297353CC}">
              <c16:uniqueId val="{00000001-8441-434F-B7CC-BD2206658823}"/>
            </c:ext>
          </c:extLst>
        </c:ser>
        <c:ser>
          <c:idx val="2"/>
          <c:order val="2"/>
          <c:tx>
            <c:strRef>
              <c:f>'Självskattad hälsa'!$E$3:$E$4</c:f>
              <c:strCache>
                <c:ptCount val="2"/>
                <c:pt idx="0">
                  <c:v>Män</c:v>
                </c:pt>
                <c:pt idx="1">
                  <c:v>2022</c:v>
                </c:pt>
              </c:strCache>
            </c:strRef>
          </c:tx>
          <c:spPr>
            <a:solidFill>
              <a:schemeClr val="accent3"/>
            </a:solidFill>
            <a:ln>
              <a:noFill/>
            </a:ln>
            <a:effectLst/>
          </c:spPr>
          <c:invertIfNegative val="0"/>
          <c:dLbls>
            <c:dLbl>
              <c:idx val="1"/>
              <c:layout>
                <c:manualLayout>
                  <c:x val="3.9525214120844955E-2"/>
                  <c:y val="-1.74760845974597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8441-434F-B7CC-BD2206658823}"/>
                </c:ext>
                <c:ext xmlns:c15="http://schemas.microsoft.com/office/drawing/2012/chart" uri="{CE6537A1-D6FC-4f65-9D91-7224C49458BB}"/>
              </c:extLst>
            </c:dLbl>
            <c:dLbl>
              <c:idx val="3"/>
              <c:layout>
                <c:manualLayout>
                  <c:x val="1.3950075572063026E-2"/>
                  <c:y val="-2.44665184364436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8441-434F-B7CC-BD220665882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hälsa'!$B$5:$B$9</c:f>
              <c:strCache>
                <c:ptCount val="5"/>
                <c:pt idx="0">
                  <c:v>16-29 år</c:v>
                </c:pt>
                <c:pt idx="1">
                  <c:v>30-44 år</c:v>
                </c:pt>
                <c:pt idx="2">
                  <c:v>45-64 år</c:v>
                </c:pt>
                <c:pt idx="3">
                  <c:v>65 år och äldre</c:v>
                </c:pt>
                <c:pt idx="4">
                  <c:v>Samtliga</c:v>
                </c:pt>
              </c:strCache>
            </c:strRef>
          </c:cat>
          <c:val>
            <c:numRef>
              <c:f>'Självskattad hälsa'!$E$5:$E$9</c:f>
              <c:numCache>
                <c:formatCode>General</c:formatCode>
                <c:ptCount val="5"/>
                <c:pt idx="0">
                  <c:v>81.3</c:v>
                </c:pt>
                <c:pt idx="1">
                  <c:v>77.900000000000006</c:v>
                </c:pt>
                <c:pt idx="2">
                  <c:v>68.3</c:v>
                </c:pt>
                <c:pt idx="3">
                  <c:v>53.7</c:v>
                </c:pt>
                <c:pt idx="4">
                  <c:v>68.8</c:v>
                </c:pt>
              </c:numCache>
            </c:numRef>
          </c:val>
          <c:extLst xmlns:c16r2="http://schemas.microsoft.com/office/drawing/2015/06/chart">
            <c:ext xmlns:c16="http://schemas.microsoft.com/office/drawing/2014/chart" uri="{C3380CC4-5D6E-409C-BE32-E72D297353CC}">
              <c16:uniqueId val="{00000002-8441-434F-B7CC-BD2206658823}"/>
            </c:ext>
          </c:extLst>
        </c:ser>
        <c:ser>
          <c:idx val="3"/>
          <c:order val="3"/>
          <c:tx>
            <c:strRef>
              <c:f>'Självskattad hälsa'!$F$3:$F$4</c:f>
              <c:strCache>
                <c:ptCount val="2"/>
                <c:pt idx="0">
                  <c:v>Män</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hälsa'!$B$5:$B$9</c:f>
              <c:strCache>
                <c:ptCount val="5"/>
                <c:pt idx="0">
                  <c:v>16-29 år</c:v>
                </c:pt>
                <c:pt idx="1">
                  <c:v>30-44 år</c:v>
                </c:pt>
                <c:pt idx="2">
                  <c:v>45-64 år</c:v>
                </c:pt>
                <c:pt idx="3">
                  <c:v>65 år och äldre</c:v>
                </c:pt>
                <c:pt idx="4">
                  <c:v>Samtliga</c:v>
                </c:pt>
              </c:strCache>
            </c:strRef>
          </c:cat>
          <c:val>
            <c:numRef>
              <c:f>'Självskattad hälsa'!$F$5:$F$9</c:f>
              <c:numCache>
                <c:formatCode>General</c:formatCode>
                <c:ptCount val="5"/>
                <c:pt idx="4">
                  <c:v>74.7</c:v>
                </c:pt>
              </c:numCache>
            </c:numRef>
          </c:val>
          <c:extLst xmlns:c16r2="http://schemas.microsoft.com/office/drawing/2015/06/chart">
            <c:ext xmlns:c16="http://schemas.microsoft.com/office/drawing/2014/chart" uri="{C3380CC4-5D6E-409C-BE32-E72D297353CC}">
              <c16:uniqueId val="{00000003-8441-434F-B7CC-BD2206658823}"/>
            </c:ext>
          </c:extLst>
        </c:ser>
        <c:dLbls>
          <c:showLegendKey val="0"/>
          <c:showVal val="0"/>
          <c:showCatName val="0"/>
          <c:showSerName val="0"/>
          <c:showPercent val="0"/>
          <c:showBubbleSize val="0"/>
        </c:dLbls>
        <c:gapWidth val="219"/>
        <c:overlap val="-27"/>
        <c:axId val="336145640"/>
        <c:axId val="336146032"/>
      </c:barChart>
      <c:catAx>
        <c:axId val="336145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6032"/>
        <c:crosses val="autoZero"/>
        <c:auto val="1"/>
        <c:lblAlgn val="ctr"/>
        <c:lblOffset val="100"/>
        <c:noMultiLvlLbl val="0"/>
      </c:catAx>
      <c:valAx>
        <c:axId val="336146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5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1200" b="1" i="0" baseline="0">
                <a:effectLst/>
              </a:rPr>
              <a:t>Kvinnor och andel med god självskattad hälsa, Norrbotten 2014-2022 och riket 2022</a:t>
            </a:r>
            <a:endParaRPr lang="sv-SE" sz="12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'Självskattad hälsa'!$C$12:$C$13</c:f>
              <c:strCache>
                <c:ptCount val="2"/>
                <c:pt idx="0">
                  <c:v>Kvinnor</c:v>
                </c:pt>
                <c:pt idx="1">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hälsa'!$B$14:$B$18</c:f>
              <c:strCache>
                <c:ptCount val="5"/>
                <c:pt idx="0">
                  <c:v>16-29 år</c:v>
                </c:pt>
                <c:pt idx="1">
                  <c:v>30-44 år</c:v>
                </c:pt>
                <c:pt idx="2">
                  <c:v>45-64 år</c:v>
                </c:pt>
                <c:pt idx="3">
                  <c:v>65 år och äldre</c:v>
                </c:pt>
                <c:pt idx="4">
                  <c:v>Samtliga</c:v>
                </c:pt>
              </c:strCache>
            </c:strRef>
          </c:cat>
          <c:val>
            <c:numRef>
              <c:f>'Självskattad hälsa'!$C$14:$C$18</c:f>
              <c:numCache>
                <c:formatCode>General</c:formatCode>
                <c:ptCount val="5"/>
                <c:pt idx="0">
                  <c:v>79.5</c:v>
                </c:pt>
                <c:pt idx="1">
                  <c:v>75.7</c:v>
                </c:pt>
                <c:pt idx="2">
                  <c:v>67.900000000000006</c:v>
                </c:pt>
                <c:pt idx="3">
                  <c:v>52.9</c:v>
                </c:pt>
                <c:pt idx="4">
                  <c:v>67.7</c:v>
                </c:pt>
              </c:numCache>
            </c:numRef>
          </c:val>
          <c:extLst xmlns:c16r2="http://schemas.microsoft.com/office/drawing/2015/06/chart">
            <c:ext xmlns:c16="http://schemas.microsoft.com/office/drawing/2014/chart" uri="{C3380CC4-5D6E-409C-BE32-E72D297353CC}">
              <c16:uniqueId val="{00000000-9808-4C41-8878-E5B2520D3958}"/>
            </c:ext>
          </c:extLst>
        </c:ser>
        <c:ser>
          <c:idx val="1"/>
          <c:order val="1"/>
          <c:tx>
            <c:strRef>
              <c:f>'Självskattad hälsa'!$D$12:$D$13</c:f>
              <c:strCache>
                <c:ptCount val="2"/>
                <c:pt idx="0">
                  <c:v>Kvinnor</c:v>
                </c:pt>
                <c:pt idx="1">
                  <c:v>2018</c:v>
                </c:pt>
              </c:strCache>
            </c:strRef>
          </c:tx>
          <c:spPr>
            <a:solidFill>
              <a:schemeClr val="accent2"/>
            </a:solidFill>
            <a:ln>
              <a:noFill/>
            </a:ln>
            <a:effectLst/>
          </c:spPr>
          <c:invertIfNegative val="0"/>
          <c:dLbls>
            <c:dLbl>
              <c:idx val="3"/>
              <c:layout>
                <c:manualLayout>
                  <c:x val="0"/>
                  <c:y val="-2.796173535593561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9808-4C41-8878-E5B2520D395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hälsa'!$B$14:$B$18</c:f>
              <c:strCache>
                <c:ptCount val="5"/>
                <c:pt idx="0">
                  <c:v>16-29 år</c:v>
                </c:pt>
                <c:pt idx="1">
                  <c:v>30-44 år</c:v>
                </c:pt>
                <c:pt idx="2">
                  <c:v>45-64 år</c:v>
                </c:pt>
                <c:pt idx="3">
                  <c:v>65 år och äldre</c:v>
                </c:pt>
                <c:pt idx="4">
                  <c:v>Samtliga</c:v>
                </c:pt>
              </c:strCache>
            </c:strRef>
          </c:cat>
          <c:val>
            <c:numRef>
              <c:f>'Självskattad hälsa'!$D$14:$D$18</c:f>
              <c:numCache>
                <c:formatCode>General</c:formatCode>
                <c:ptCount val="5"/>
                <c:pt idx="0">
                  <c:v>73.099999999999994</c:v>
                </c:pt>
                <c:pt idx="1">
                  <c:v>73.3</c:v>
                </c:pt>
                <c:pt idx="2">
                  <c:v>65.099999999999994</c:v>
                </c:pt>
                <c:pt idx="3">
                  <c:v>53.6</c:v>
                </c:pt>
                <c:pt idx="4">
                  <c:v>65</c:v>
                </c:pt>
              </c:numCache>
            </c:numRef>
          </c:val>
          <c:extLst xmlns:c16r2="http://schemas.microsoft.com/office/drawing/2015/06/chart">
            <c:ext xmlns:c16="http://schemas.microsoft.com/office/drawing/2014/chart" uri="{C3380CC4-5D6E-409C-BE32-E72D297353CC}">
              <c16:uniqueId val="{00000001-9808-4C41-8878-E5B2520D3958}"/>
            </c:ext>
          </c:extLst>
        </c:ser>
        <c:ser>
          <c:idx val="2"/>
          <c:order val="2"/>
          <c:tx>
            <c:strRef>
              <c:f>'Självskattad hälsa'!$E$12:$E$13</c:f>
              <c:strCache>
                <c:ptCount val="2"/>
                <c:pt idx="0">
                  <c:v>Kvinnor</c:v>
                </c:pt>
                <c:pt idx="1">
                  <c:v>2022</c:v>
                </c:pt>
              </c:strCache>
            </c:strRef>
          </c:tx>
          <c:spPr>
            <a:solidFill>
              <a:schemeClr val="accent3"/>
            </a:solidFill>
            <a:ln>
              <a:noFill/>
            </a:ln>
            <a:effectLst/>
          </c:spPr>
          <c:invertIfNegative val="0"/>
          <c:dLbls>
            <c:dLbl>
              <c:idx val="3"/>
              <c:layout>
                <c:manualLayout>
                  <c:x val="1.5855984144729201E-2"/>
                  <c:y val="-1.048565075847589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9808-4C41-8878-E5B2520D395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hälsa'!$B$14:$B$18</c:f>
              <c:strCache>
                <c:ptCount val="5"/>
                <c:pt idx="0">
                  <c:v>16-29 år</c:v>
                </c:pt>
                <c:pt idx="1">
                  <c:v>30-44 år</c:v>
                </c:pt>
                <c:pt idx="2">
                  <c:v>45-64 år</c:v>
                </c:pt>
                <c:pt idx="3">
                  <c:v>65 år och äldre</c:v>
                </c:pt>
                <c:pt idx="4">
                  <c:v>Samtliga</c:v>
                </c:pt>
              </c:strCache>
            </c:strRef>
          </c:cat>
          <c:val>
            <c:numRef>
              <c:f>'Självskattad hälsa'!$E$14:$E$18</c:f>
              <c:numCache>
                <c:formatCode>General</c:formatCode>
                <c:ptCount val="5"/>
                <c:pt idx="0">
                  <c:v>69.900000000000006</c:v>
                </c:pt>
                <c:pt idx="1">
                  <c:v>70</c:v>
                </c:pt>
                <c:pt idx="2">
                  <c:v>63.2</c:v>
                </c:pt>
                <c:pt idx="3">
                  <c:v>52.3</c:v>
                </c:pt>
                <c:pt idx="4">
                  <c:v>62.1</c:v>
                </c:pt>
              </c:numCache>
            </c:numRef>
          </c:val>
          <c:extLst xmlns:c16r2="http://schemas.microsoft.com/office/drawing/2015/06/chart">
            <c:ext xmlns:c16="http://schemas.microsoft.com/office/drawing/2014/chart" uri="{C3380CC4-5D6E-409C-BE32-E72D297353CC}">
              <c16:uniqueId val="{00000002-9808-4C41-8878-E5B2520D3958}"/>
            </c:ext>
          </c:extLst>
        </c:ser>
        <c:ser>
          <c:idx val="3"/>
          <c:order val="3"/>
          <c:tx>
            <c:strRef>
              <c:f>'Självskattad hälsa'!$F$12:$F$13</c:f>
              <c:strCache>
                <c:ptCount val="2"/>
                <c:pt idx="0">
                  <c:v>Kvinnor</c:v>
                </c:pt>
                <c:pt idx="1">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'Självskattad hälsa'!$B$14:$B$18</c:f>
              <c:strCache>
                <c:ptCount val="5"/>
                <c:pt idx="0">
                  <c:v>16-29 år</c:v>
                </c:pt>
                <c:pt idx="1">
                  <c:v>30-44 år</c:v>
                </c:pt>
                <c:pt idx="2">
                  <c:v>45-64 år</c:v>
                </c:pt>
                <c:pt idx="3">
                  <c:v>65 år och äldre</c:v>
                </c:pt>
                <c:pt idx="4">
                  <c:v>Samtliga</c:v>
                </c:pt>
              </c:strCache>
            </c:strRef>
          </c:cat>
          <c:val>
            <c:numRef>
              <c:f>'Självskattad hälsa'!$F$14:$F$18</c:f>
              <c:numCache>
                <c:formatCode>General</c:formatCode>
                <c:ptCount val="5"/>
                <c:pt idx="4">
                  <c:v>68.900000000000006</c:v>
                </c:pt>
              </c:numCache>
            </c:numRef>
          </c:val>
          <c:extLst xmlns:c16r2="http://schemas.microsoft.com/office/drawing/2015/06/chart">
            <c:ext xmlns:c16="http://schemas.microsoft.com/office/drawing/2014/chart" uri="{C3380CC4-5D6E-409C-BE32-E72D297353CC}">
              <c16:uniqueId val="{00000003-9808-4C41-8878-E5B2520D3958}"/>
            </c:ext>
          </c:extLst>
        </c:ser>
        <c:dLbls>
          <c:showLegendKey val="0"/>
          <c:showVal val="0"/>
          <c:showCatName val="0"/>
          <c:showSerName val="0"/>
          <c:showPercent val="0"/>
          <c:showBubbleSize val="0"/>
        </c:dLbls>
        <c:gapWidth val="219"/>
        <c:overlap val="-27"/>
        <c:axId val="336146816"/>
        <c:axId val="336142112"/>
      </c:barChart>
      <c:catAx>
        <c:axId val="336146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2112"/>
        <c:crosses val="autoZero"/>
        <c:auto val="1"/>
        <c:lblAlgn val="ctr"/>
        <c:lblOffset val="100"/>
        <c:noMultiLvlLbl val="0"/>
      </c:catAx>
      <c:valAx>
        <c:axId val="336142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6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dirty="0"/>
              <a:t>Andel med </a:t>
            </a:r>
            <a:r>
              <a:rPr lang="sv-SE" sz="1200" b="0" i="1" dirty="0"/>
              <a:t>gott eller mycket gott psykiskt välbefinnande </a:t>
            </a:r>
            <a:r>
              <a:rPr lang="sv-SE" sz="1200" b="0" dirty="0"/>
              <a:t>bland </a:t>
            </a:r>
            <a:r>
              <a:rPr lang="sv-SE" sz="1200" b="1" dirty="0"/>
              <a:t>män</a:t>
            </a:r>
            <a:r>
              <a:rPr lang="sv-SE" sz="1200" b="0" dirty="0"/>
              <a:t>, Norrbotten 2018</a:t>
            </a:r>
            <a:r>
              <a:rPr lang="sv-SE" sz="1200" b="0" baseline="0" dirty="0"/>
              <a:t>-2022. Procent</a:t>
            </a:r>
            <a:endParaRPr lang="sv-SE" sz="1200" b="0" dirty="0"/>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'Psykisk hälsa 2018-2022'!$D$3:$D$4</c:f>
              <c:strCache>
                <c:ptCount val="2"/>
                <c:pt idx="0">
                  <c:v>Män</c:v>
                </c:pt>
                <c:pt idx="1">
                  <c:v>2018</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2018-2022'!$C$5:$C$9</c:f>
              <c:strCache>
                <c:ptCount val="5"/>
                <c:pt idx="0">
                  <c:v>16-29 år</c:v>
                </c:pt>
                <c:pt idx="1">
                  <c:v>30-44 år</c:v>
                </c:pt>
                <c:pt idx="2">
                  <c:v>45-64 år</c:v>
                </c:pt>
                <c:pt idx="3">
                  <c:v>65 år och äldre</c:v>
                </c:pt>
                <c:pt idx="4">
                  <c:v>Samtliga män N-botten</c:v>
                </c:pt>
              </c:strCache>
            </c:strRef>
          </c:cat>
          <c:val>
            <c:numRef>
              <c:f>'Psykisk hälsa 2018-2022'!$D$5:$D$9</c:f>
              <c:numCache>
                <c:formatCode>General</c:formatCode>
                <c:ptCount val="5"/>
                <c:pt idx="0">
                  <c:v>86</c:v>
                </c:pt>
                <c:pt idx="1">
                  <c:v>83.8</c:v>
                </c:pt>
                <c:pt idx="2">
                  <c:v>90.3</c:v>
                </c:pt>
                <c:pt idx="3">
                  <c:v>93.1</c:v>
                </c:pt>
                <c:pt idx="4">
                  <c:v>88.3</c:v>
                </c:pt>
              </c:numCache>
            </c:numRef>
          </c:val>
          <c:extLst xmlns:c16r2="http://schemas.microsoft.com/office/drawing/2015/06/chart">
            <c:ext xmlns:c16="http://schemas.microsoft.com/office/drawing/2014/chart" uri="{C3380CC4-5D6E-409C-BE32-E72D297353CC}">
              <c16:uniqueId val="{00000000-C258-46A5-8C7B-77DD6715CEB4}"/>
            </c:ext>
          </c:extLst>
        </c:ser>
        <c:ser>
          <c:idx val="1"/>
          <c:order val="1"/>
          <c:tx>
            <c:strRef>
              <c:f>'Psykisk hälsa 2018-2022'!$E$3:$E$4</c:f>
              <c:strCache>
                <c:ptCount val="2"/>
                <c:pt idx="0">
                  <c:v>Män</c:v>
                </c:pt>
                <c:pt idx="1">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2018-2022'!$C$5:$C$9</c:f>
              <c:strCache>
                <c:ptCount val="5"/>
                <c:pt idx="0">
                  <c:v>16-29 år</c:v>
                </c:pt>
                <c:pt idx="1">
                  <c:v>30-44 år</c:v>
                </c:pt>
                <c:pt idx="2">
                  <c:v>45-64 år</c:v>
                </c:pt>
                <c:pt idx="3">
                  <c:v>65 år och äldre</c:v>
                </c:pt>
                <c:pt idx="4">
                  <c:v>Samtliga män N-botten</c:v>
                </c:pt>
              </c:strCache>
            </c:strRef>
          </c:cat>
          <c:val>
            <c:numRef>
              <c:f>'Psykisk hälsa 2018-2022'!$E$5:$E$9</c:f>
              <c:numCache>
                <c:formatCode>General</c:formatCode>
                <c:ptCount val="5"/>
                <c:pt idx="0">
                  <c:v>81.8</c:v>
                </c:pt>
                <c:pt idx="1">
                  <c:v>84.5</c:v>
                </c:pt>
                <c:pt idx="2">
                  <c:v>92.5</c:v>
                </c:pt>
                <c:pt idx="3">
                  <c:v>91.5</c:v>
                </c:pt>
                <c:pt idx="4">
                  <c:v>88.6</c:v>
                </c:pt>
              </c:numCache>
            </c:numRef>
          </c:val>
          <c:extLst xmlns:c16r2="http://schemas.microsoft.com/office/drawing/2015/06/chart">
            <c:ext xmlns:c16="http://schemas.microsoft.com/office/drawing/2014/chart" uri="{C3380CC4-5D6E-409C-BE32-E72D297353CC}">
              <c16:uniqueId val="{00000001-C258-46A5-8C7B-77DD6715CEB4}"/>
            </c:ext>
          </c:extLst>
        </c:ser>
        <c:ser>
          <c:idx val="2"/>
          <c:order val="2"/>
          <c:tx>
            <c:strRef>
              <c:f>'Psykisk hälsa 2018-2022'!$F$3:$F$4</c:f>
              <c:strCache>
                <c:ptCount val="2"/>
                <c:pt idx="0">
                  <c:v>Män</c:v>
                </c:pt>
                <c:pt idx="1">
                  <c:v>Riket 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2018-2022'!$C$5:$C$9</c:f>
              <c:strCache>
                <c:ptCount val="5"/>
                <c:pt idx="0">
                  <c:v>16-29 år</c:v>
                </c:pt>
                <c:pt idx="1">
                  <c:v>30-44 år</c:v>
                </c:pt>
                <c:pt idx="2">
                  <c:v>45-64 år</c:v>
                </c:pt>
                <c:pt idx="3">
                  <c:v>65 år och äldre</c:v>
                </c:pt>
                <c:pt idx="4">
                  <c:v>Samtliga män N-botten</c:v>
                </c:pt>
              </c:strCache>
            </c:strRef>
          </c:cat>
          <c:val>
            <c:numRef>
              <c:f>'Psykisk hälsa 2018-2022'!$F$5:$F$9</c:f>
              <c:numCache>
                <c:formatCode>General</c:formatCode>
                <c:ptCount val="5"/>
                <c:pt idx="4">
                  <c:v>87.2</c:v>
                </c:pt>
              </c:numCache>
            </c:numRef>
          </c:val>
          <c:extLst xmlns:c16r2="http://schemas.microsoft.com/office/drawing/2015/06/chart">
            <c:ext xmlns:c16="http://schemas.microsoft.com/office/drawing/2014/chart" uri="{C3380CC4-5D6E-409C-BE32-E72D297353CC}">
              <c16:uniqueId val="{00000002-C258-46A5-8C7B-77DD6715CEB4}"/>
            </c:ext>
          </c:extLst>
        </c:ser>
        <c:dLbls>
          <c:showLegendKey val="0"/>
          <c:showVal val="0"/>
          <c:showCatName val="0"/>
          <c:showSerName val="0"/>
          <c:showPercent val="0"/>
          <c:showBubbleSize val="0"/>
        </c:dLbls>
        <c:gapWidth val="219"/>
        <c:overlap val="-27"/>
        <c:axId val="336147600"/>
        <c:axId val="336142896"/>
      </c:barChart>
      <c:catAx>
        <c:axId val="336147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2896"/>
        <c:crosses val="autoZero"/>
        <c:auto val="1"/>
        <c:lblAlgn val="ctr"/>
        <c:lblOffset val="100"/>
        <c:noMultiLvlLbl val="0"/>
      </c:catAx>
      <c:valAx>
        <c:axId val="336142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7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0" baseline="0" dirty="0">
                <a:effectLst/>
              </a:rPr>
              <a:t>Andel med </a:t>
            </a:r>
            <a:r>
              <a:rPr lang="sv-SE" sz="1200" b="0" i="1" baseline="0" dirty="0">
                <a:effectLst/>
              </a:rPr>
              <a:t>gott eller mycket gott psykiskt välbefinnande </a:t>
            </a:r>
            <a:r>
              <a:rPr lang="sv-SE" sz="1200" b="0" i="0" baseline="0" dirty="0">
                <a:effectLst/>
              </a:rPr>
              <a:t>bland </a:t>
            </a:r>
            <a:r>
              <a:rPr lang="sv-SE" sz="1200" b="1" i="0" baseline="0" dirty="0">
                <a:effectLst/>
              </a:rPr>
              <a:t>kvinnor</a:t>
            </a:r>
            <a:r>
              <a:rPr lang="sv-SE" sz="1200" b="0" i="0" baseline="0" dirty="0">
                <a:effectLst/>
              </a:rPr>
              <a:t>, Norrbotten 2018-2022. Procent</a:t>
            </a:r>
            <a:endParaRPr lang="sv-SE" sz="1200" dirty="0">
              <a:effectLst/>
            </a:endParaRP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'Psykisk hälsa 2018-2022'!$D$10:$D$11</c:f>
              <c:strCache>
                <c:ptCount val="2"/>
                <c:pt idx="0">
                  <c:v>Kvinnor</c:v>
                </c:pt>
                <c:pt idx="1">
                  <c:v>2018</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2018-2022'!$C$12:$C$16</c:f>
              <c:strCache>
                <c:ptCount val="5"/>
                <c:pt idx="0">
                  <c:v>16-29 år</c:v>
                </c:pt>
                <c:pt idx="1">
                  <c:v>30-44 år</c:v>
                </c:pt>
                <c:pt idx="2">
                  <c:v>45-64 år</c:v>
                </c:pt>
                <c:pt idx="3">
                  <c:v>65 år och äldre</c:v>
                </c:pt>
                <c:pt idx="4">
                  <c:v>Samtliga kvinnor N-botten</c:v>
                </c:pt>
              </c:strCache>
            </c:strRef>
          </c:cat>
          <c:val>
            <c:numRef>
              <c:f>'Psykisk hälsa 2018-2022'!$D$12:$D$16</c:f>
              <c:numCache>
                <c:formatCode>General</c:formatCode>
                <c:ptCount val="5"/>
                <c:pt idx="0">
                  <c:v>76.7</c:v>
                </c:pt>
                <c:pt idx="1">
                  <c:v>87.5</c:v>
                </c:pt>
                <c:pt idx="2">
                  <c:v>90.6</c:v>
                </c:pt>
                <c:pt idx="3">
                  <c:v>94.1</c:v>
                </c:pt>
                <c:pt idx="4">
                  <c:v>88.2</c:v>
                </c:pt>
              </c:numCache>
            </c:numRef>
          </c:val>
          <c:extLst xmlns:c16r2="http://schemas.microsoft.com/office/drawing/2015/06/chart">
            <c:ext xmlns:c16="http://schemas.microsoft.com/office/drawing/2014/chart" uri="{C3380CC4-5D6E-409C-BE32-E72D297353CC}">
              <c16:uniqueId val="{00000000-CB29-4B3D-BF6C-2DC3588C134E}"/>
            </c:ext>
          </c:extLst>
        </c:ser>
        <c:ser>
          <c:idx val="1"/>
          <c:order val="1"/>
          <c:tx>
            <c:strRef>
              <c:f>'Psykisk hälsa 2018-2022'!$E$10:$E$11</c:f>
              <c:strCache>
                <c:ptCount val="2"/>
                <c:pt idx="0">
                  <c:v>Kvinnor</c:v>
                </c:pt>
                <c:pt idx="1">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2018-2022'!$C$12:$C$16</c:f>
              <c:strCache>
                <c:ptCount val="5"/>
                <c:pt idx="0">
                  <c:v>16-29 år</c:v>
                </c:pt>
                <c:pt idx="1">
                  <c:v>30-44 år</c:v>
                </c:pt>
                <c:pt idx="2">
                  <c:v>45-64 år</c:v>
                </c:pt>
                <c:pt idx="3">
                  <c:v>65 år och äldre</c:v>
                </c:pt>
                <c:pt idx="4">
                  <c:v>Samtliga kvinnor N-botten</c:v>
                </c:pt>
              </c:strCache>
            </c:strRef>
          </c:cat>
          <c:val>
            <c:numRef>
              <c:f>'Psykisk hälsa 2018-2022'!$E$12:$E$16</c:f>
              <c:numCache>
                <c:formatCode>General</c:formatCode>
                <c:ptCount val="5"/>
                <c:pt idx="0">
                  <c:v>75.599999999999994</c:v>
                </c:pt>
                <c:pt idx="1">
                  <c:v>85.1</c:v>
                </c:pt>
                <c:pt idx="2">
                  <c:v>91.1</c:v>
                </c:pt>
                <c:pt idx="3">
                  <c:v>90</c:v>
                </c:pt>
                <c:pt idx="4">
                  <c:v>87.3</c:v>
                </c:pt>
              </c:numCache>
            </c:numRef>
          </c:val>
          <c:extLst xmlns:c16r2="http://schemas.microsoft.com/office/drawing/2015/06/chart">
            <c:ext xmlns:c16="http://schemas.microsoft.com/office/drawing/2014/chart" uri="{C3380CC4-5D6E-409C-BE32-E72D297353CC}">
              <c16:uniqueId val="{00000001-CB29-4B3D-BF6C-2DC3588C134E}"/>
            </c:ext>
          </c:extLst>
        </c:ser>
        <c:ser>
          <c:idx val="2"/>
          <c:order val="2"/>
          <c:tx>
            <c:strRef>
              <c:f>'Psykisk hälsa 2018-2022'!$F$10:$F$11</c:f>
              <c:strCache>
                <c:ptCount val="2"/>
                <c:pt idx="0">
                  <c:v>Kvinnor</c:v>
                </c:pt>
                <c:pt idx="1">
                  <c:v>Riket 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2018-2022'!$C$12:$C$16</c:f>
              <c:strCache>
                <c:ptCount val="5"/>
                <c:pt idx="0">
                  <c:v>16-29 år</c:v>
                </c:pt>
                <c:pt idx="1">
                  <c:v>30-44 år</c:v>
                </c:pt>
                <c:pt idx="2">
                  <c:v>45-64 år</c:v>
                </c:pt>
                <c:pt idx="3">
                  <c:v>65 år och äldre</c:v>
                </c:pt>
                <c:pt idx="4">
                  <c:v>Samtliga kvinnor N-botten</c:v>
                </c:pt>
              </c:strCache>
            </c:strRef>
          </c:cat>
          <c:val>
            <c:numRef>
              <c:f>'Psykisk hälsa 2018-2022'!$F$12:$F$16</c:f>
              <c:numCache>
                <c:formatCode>General</c:formatCode>
                <c:ptCount val="5"/>
                <c:pt idx="4">
                  <c:v>84.6</c:v>
                </c:pt>
              </c:numCache>
            </c:numRef>
          </c:val>
          <c:extLst xmlns:c16r2="http://schemas.microsoft.com/office/drawing/2015/06/chart">
            <c:ext xmlns:c16="http://schemas.microsoft.com/office/drawing/2014/chart" uri="{C3380CC4-5D6E-409C-BE32-E72D297353CC}">
              <c16:uniqueId val="{00000002-CB29-4B3D-BF6C-2DC3588C134E}"/>
            </c:ext>
          </c:extLst>
        </c:ser>
        <c:dLbls>
          <c:showLegendKey val="0"/>
          <c:showVal val="0"/>
          <c:showCatName val="0"/>
          <c:showSerName val="0"/>
          <c:showPercent val="0"/>
          <c:showBubbleSize val="0"/>
        </c:dLbls>
        <c:gapWidth val="219"/>
        <c:overlap val="-27"/>
        <c:axId val="336143680"/>
        <c:axId val="453548624"/>
      </c:barChart>
      <c:catAx>
        <c:axId val="336143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48624"/>
        <c:crosses val="autoZero"/>
        <c:auto val="1"/>
        <c:lblAlgn val="ctr"/>
        <c:lblOffset val="100"/>
        <c:noMultiLvlLbl val="0"/>
      </c:catAx>
      <c:valAx>
        <c:axId val="453548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36143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b="0" i="1" dirty="0"/>
              <a:t>Känner du dig för närvarande stressad? </a:t>
            </a:r>
            <a:r>
              <a:rPr lang="sv-SE" sz="1200" b="0" dirty="0"/>
              <a:t>Andel </a:t>
            </a:r>
            <a:r>
              <a:rPr lang="sv-SE" sz="1200" b="1" dirty="0"/>
              <a:t>män</a:t>
            </a:r>
            <a:r>
              <a:rPr lang="sv-SE" sz="1200" b="0" dirty="0"/>
              <a:t> som svarat ganska mycket/väldigt mycket. Norrbotten 2014-2022. </a:t>
            </a: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'Psykisk hälsa 2018-2022'!$C$49</c:f>
              <c:strCache>
                <c:ptCount val="1"/>
                <c:pt idx="0">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2018-2022'!$B$50:$B$54</c:f>
              <c:strCache>
                <c:ptCount val="5"/>
                <c:pt idx="0">
                  <c:v>16-29 år</c:v>
                </c:pt>
                <c:pt idx="1">
                  <c:v>30-44 år</c:v>
                </c:pt>
                <c:pt idx="2">
                  <c:v>45-64 år</c:v>
                </c:pt>
                <c:pt idx="3">
                  <c:v>65 år och äldre</c:v>
                </c:pt>
                <c:pt idx="4">
                  <c:v>Samtliga män N-botten</c:v>
                </c:pt>
              </c:strCache>
            </c:strRef>
          </c:cat>
          <c:val>
            <c:numRef>
              <c:f>'Psykisk hälsa 2018-2022'!$C$50:$C$54</c:f>
              <c:numCache>
                <c:formatCode>General</c:formatCode>
                <c:ptCount val="5"/>
                <c:pt idx="0">
                  <c:v>10</c:v>
                </c:pt>
                <c:pt idx="1">
                  <c:v>11.8</c:v>
                </c:pt>
                <c:pt idx="2">
                  <c:v>6.6</c:v>
                </c:pt>
                <c:pt idx="3">
                  <c:v>1.7</c:v>
                </c:pt>
                <c:pt idx="4">
                  <c:v>7.4</c:v>
                </c:pt>
              </c:numCache>
            </c:numRef>
          </c:val>
          <c:extLst xmlns:c16r2="http://schemas.microsoft.com/office/drawing/2015/06/chart">
            <c:ext xmlns:c16="http://schemas.microsoft.com/office/drawing/2014/chart" uri="{C3380CC4-5D6E-409C-BE32-E72D297353CC}">
              <c16:uniqueId val="{00000000-3F2A-47AD-96D2-80A4B280F701}"/>
            </c:ext>
          </c:extLst>
        </c:ser>
        <c:ser>
          <c:idx val="1"/>
          <c:order val="1"/>
          <c:tx>
            <c:strRef>
              <c:f>'Psykisk hälsa 2018-2022'!$D$49</c:f>
              <c:strCache>
                <c:ptCount val="1"/>
                <c:pt idx="0">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2018-2022'!$B$50:$B$54</c:f>
              <c:strCache>
                <c:ptCount val="5"/>
                <c:pt idx="0">
                  <c:v>16-29 år</c:v>
                </c:pt>
                <c:pt idx="1">
                  <c:v>30-44 år</c:v>
                </c:pt>
                <c:pt idx="2">
                  <c:v>45-64 år</c:v>
                </c:pt>
                <c:pt idx="3">
                  <c:v>65 år och äldre</c:v>
                </c:pt>
                <c:pt idx="4">
                  <c:v>Samtliga män N-botten</c:v>
                </c:pt>
              </c:strCache>
            </c:strRef>
          </c:cat>
          <c:val>
            <c:numRef>
              <c:f>'Psykisk hälsa 2018-2022'!$D$50:$D$54</c:f>
              <c:numCache>
                <c:formatCode>General</c:formatCode>
                <c:ptCount val="5"/>
                <c:pt idx="0">
                  <c:v>16.899999999999999</c:v>
                </c:pt>
                <c:pt idx="1">
                  <c:v>13.8</c:v>
                </c:pt>
                <c:pt idx="2">
                  <c:v>8.6999999999999993</c:v>
                </c:pt>
                <c:pt idx="3">
                  <c:v>2.2000000000000002</c:v>
                </c:pt>
                <c:pt idx="4">
                  <c:v>10</c:v>
                </c:pt>
              </c:numCache>
            </c:numRef>
          </c:val>
          <c:extLst xmlns:c16r2="http://schemas.microsoft.com/office/drawing/2015/06/chart">
            <c:ext xmlns:c16="http://schemas.microsoft.com/office/drawing/2014/chart" uri="{C3380CC4-5D6E-409C-BE32-E72D297353CC}">
              <c16:uniqueId val="{00000001-3F2A-47AD-96D2-80A4B280F701}"/>
            </c:ext>
          </c:extLst>
        </c:ser>
        <c:ser>
          <c:idx val="2"/>
          <c:order val="2"/>
          <c:tx>
            <c:strRef>
              <c:f>'Psykisk hälsa 2018-2022'!$E$49</c:f>
              <c:strCache>
                <c:ptCount val="1"/>
                <c:pt idx="0">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2018-2022'!$B$50:$B$54</c:f>
              <c:strCache>
                <c:ptCount val="5"/>
                <c:pt idx="0">
                  <c:v>16-29 år</c:v>
                </c:pt>
                <c:pt idx="1">
                  <c:v>30-44 år</c:v>
                </c:pt>
                <c:pt idx="2">
                  <c:v>45-64 år</c:v>
                </c:pt>
                <c:pt idx="3">
                  <c:v>65 år och äldre</c:v>
                </c:pt>
                <c:pt idx="4">
                  <c:v>Samtliga män N-botten</c:v>
                </c:pt>
              </c:strCache>
            </c:strRef>
          </c:cat>
          <c:val>
            <c:numRef>
              <c:f>'Psykisk hälsa 2018-2022'!$E$50:$E$54</c:f>
              <c:numCache>
                <c:formatCode>General</c:formatCode>
                <c:ptCount val="5"/>
                <c:pt idx="0">
                  <c:v>15.3</c:v>
                </c:pt>
                <c:pt idx="1">
                  <c:v>13.3</c:v>
                </c:pt>
                <c:pt idx="2">
                  <c:v>5.9</c:v>
                </c:pt>
                <c:pt idx="3">
                  <c:v>3.1</c:v>
                </c:pt>
                <c:pt idx="4">
                  <c:v>8.6</c:v>
                </c:pt>
              </c:numCache>
            </c:numRef>
          </c:val>
          <c:extLst xmlns:c16r2="http://schemas.microsoft.com/office/drawing/2015/06/chart">
            <c:ext xmlns:c16="http://schemas.microsoft.com/office/drawing/2014/chart" uri="{C3380CC4-5D6E-409C-BE32-E72D297353CC}">
              <c16:uniqueId val="{00000002-3F2A-47AD-96D2-80A4B280F701}"/>
            </c:ext>
          </c:extLst>
        </c:ser>
        <c:ser>
          <c:idx val="3"/>
          <c:order val="3"/>
          <c:tx>
            <c:strRef>
              <c:f>'Psykisk hälsa 2018-2022'!$F$49</c:f>
              <c:strCache>
                <c:ptCount val="1"/>
                <c:pt idx="0">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2018-2022'!$B$50:$B$54</c:f>
              <c:strCache>
                <c:ptCount val="5"/>
                <c:pt idx="0">
                  <c:v>16-29 år</c:v>
                </c:pt>
                <c:pt idx="1">
                  <c:v>30-44 år</c:v>
                </c:pt>
                <c:pt idx="2">
                  <c:v>45-64 år</c:v>
                </c:pt>
                <c:pt idx="3">
                  <c:v>65 år och äldre</c:v>
                </c:pt>
                <c:pt idx="4">
                  <c:v>Samtliga män N-botten</c:v>
                </c:pt>
              </c:strCache>
            </c:strRef>
          </c:cat>
          <c:val>
            <c:numRef>
              <c:f>'Psykisk hälsa 2018-2022'!$F$50:$F$54</c:f>
              <c:numCache>
                <c:formatCode>General</c:formatCode>
                <c:ptCount val="5"/>
                <c:pt idx="4">
                  <c:v>11.2</c:v>
                </c:pt>
              </c:numCache>
            </c:numRef>
          </c:val>
          <c:extLst xmlns:c16r2="http://schemas.microsoft.com/office/drawing/2015/06/chart">
            <c:ext xmlns:c16="http://schemas.microsoft.com/office/drawing/2014/chart" uri="{C3380CC4-5D6E-409C-BE32-E72D297353CC}">
              <c16:uniqueId val="{00000003-3F2A-47AD-96D2-80A4B280F701}"/>
            </c:ext>
          </c:extLst>
        </c:ser>
        <c:dLbls>
          <c:showLegendKey val="0"/>
          <c:showVal val="0"/>
          <c:showCatName val="0"/>
          <c:showSerName val="0"/>
          <c:showPercent val="0"/>
          <c:showBubbleSize val="0"/>
        </c:dLbls>
        <c:gapWidth val="219"/>
        <c:overlap val="-27"/>
        <c:axId val="453549016"/>
        <c:axId val="453554504"/>
      </c:barChart>
      <c:catAx>
        <c:axId val="453549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4504"/>
        <c:crosses val="autoZero"/>
        <c:auto val="1"/>
        <c:lblAlgn val="ctr"/>
        <c:lblOffset val="100"/>
        <c:noMultiLvlLbl val="0"/>
      </c:catAx>
      <c:valAx>
        <c:axId val="453554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49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sv-SE" sz="1200" dirty="0"/>
              <a:t>Känner du dig för närvarande stressad? Andel </a:t>
            </a:r>
            <a:r>
              <a:rPr lang="sv-SE" sz="1200" b="1" dirty="0"/>
              <a:t>Kvinnor</a:t>
            </a:r>
            <a:r>
              <a:rPr lang="sv-SE" sz="1200" dirty="0"/>
              <a:t> som svarat ganska mycket/väldigt mycket. Norrbotten 2014-2022</a:t>
            </a: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'Psykisk hälsa 2018-2022'!$C$56</c:f>
              <c:strCache>
                <c:ptCount val="1"/>
                <c:pt idx="0">
                  <c:v>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2018-2022'!$B$57:$B$61</c:f>
              <c:strCache>
                <c:ptCount val="5"/>
                <c:pt idx="0">
                  <c:v>16-29 år</c:v>
                </c:pt>
                <c:pt idx="1">
                  <c:v>30-44 år</c:v>
                </c:pt>
                <c:pt idx="2">
                  <c:v>45-64 år</c:v>
                </c:pt>
                <c:pt idx="3">
                  <c:v>65 år och äldre</c:v>
                </c:pt>
                <c:pt idx="4">
                  <c:v>Samtliga kvinnor N-botten</c:v>
                </c:pt>
              </c:strCache>
            </c:strRef>
          </c:cat>
          <c:val>
            <c:numRef>
              <c:f>'Psykisk hälsa 2018-2022'!$C$57:$C$61</c:f>
              <c:numCache>
                <c:formatCode>General</c:formatCode>
                <c:ptCount val="5"/>
                <c:pt idx="0">
                  <c:v>19.8</c:v>
                </c:pt>
                <c:pt idx="1">
                  <c:v>13.5</c:v>
                </c:pt>
                <c:pt idx="2">
                  <c:v>10.5</c:v>
                </c:pt>
                <c:pt idx="3">
                  <c:v>3</c:v>
                </c:pt>
                <c:pt idx="4">
                  <c:v>11.2</c:v>
                </c:pt>
              </c:numCache>
            </c:numRef>
          </c:val>
          <c:extLst xmlns:c16r2="http://schemas.microsoft.com/office/drawing/2015/06/chart">
            <c:ext xmlns:c16="http://schemas.microsoft.com/office/drawing/2014/chart" uri="{C3380CC4-5D6E-409C-BE32-E72D297353CC}">
              <c16:uniqueId val="{00000000-7A6C-4737-85BC-288C80422596}"/>
            </c:ext>
          </c:extLst>
        </c:ser>
        <c:ser>
          <c:idx val="1"/>
          <c:order val="1"/>
          <c:tx>
            <c:strRef>
              <c:f>'Psykisk hälsa 2018-2022'!$D$56</c:f>
              <c:strCache>
                <c:ptCount val="1"/>
                <c:pt idx="0">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2018-2022'!$B$57:$B$61</c:f>
              <c:strCache>
                <c:ptCount val="5"/>
                <c:pt idx="0">
                  <c:v>16-29 år</c:v>
                </c:pt>
                <c:pt idx="1">
                  <c:v>30-44 år</c:v>
                </c:pt>
                <c:pt idx="2">
                  <c:v>45-64 år</c:v>
                </c:pt>
                <c:pt idx="3">
                  <c:v>65 år och äldre</c:v>
                </c:pt>
                <c:pt idx="4">
                  <c:v>Samtliga kvinnor N-botten</c:v>
                </c:pt>
              </c:strCache>
            </c:strRef>
          </c:cat>
          <c:val>
            <c:numRef>
              <c:f>'Psykisk hälsa 2018-2022'!$D$57:$D$61</c:f>
              <c:numCache>
                <c:formatCode>General</c:formatCode>
                <c:ptCount val="5"/>
                <c:pt idx="0">
                  <c:v>30.2</c:v>
                </c:pt>
                <c:pt idx="1">
                  <c:v>20.2</c:v>
                </c:pt>
                <c:pt idx="2">
                  <c:v>13.1</c:v>
                </c:pt>
                <c:pt idx="3">
                  <c:v>5.2</c:v>
                </c:pt>
                <c:pt idx="4">
                  <c:v>15.6</c:v>
                </c:pt>
              </c:numCache>
            </c:numRef>
          </c:val>
          <c:extLst xmlns:c16r2="http://schemas.microsoft.com/office/drawing/2015/06/chart">
            <c:ext xmlns:c16="http://schemas.microsoft.com/office/drawing/2014/chart" uri="{C3380CC4-5D6E-409C-BE32-E72D297353CC}">
              <c16:uniqueId val="{00000001-7A6C-4737-85BC-288C80422596}"/>
            </c:ext>
          </c:extLst>
        </c:ser>
        <c:ser>
          <c:idx val="2"/>
          <c:order val="2"/>
          <c:tx>
            <c:strRef>
              <c:f>'Psykisk hälsa 2018-2022'!$E$56</c:f>
              <c:strCache>
                <c:ptCount val="1"/>
                <c:pt idx="0">
                  <c:v>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2018-2022'!$B$57:$B$61</c:f>
              <c:strCache>
                <c:ptCount val="5"/>
                <c:pt idx="0">
                  <c:v>16-29 år</c:v>
                </c:pt>
                <c:pt idx="1">
                  <c:v>30-44 år</c:v>
                </c:pt>
                <c:pt idx="2">
                  <c:v>45-64 år</c:v>
                </c:pt>
                <c:pt idx="3">
                  <c:v>65 år och äldre</c:v>
                </c:pt>
                <c:pt idx="4">
                  <c:v>Samtliga kvinnor N-botten</c:v>
                </c:pt>
              </c:strCache>
            </c:strRef>
          </c:cat>
          <c:val>
            <c:numRef>
              <c:f>'Psykisk hälsa 2018-2022'!$E$57:$E$61</c:f>
              <c:numCache>
                <c:formatCode>General</c:formatCode>
                <c:ptCount val="5"/>
                <c:pt idx="0">
                  <c:v>32.9</c:v>
                </c:pt>
                <c:pt idx="1">
                  <c:v>22.4</c:v>
                </c:pt>
                <c:pt idx="2">
                  <c:v>13.7</c:v>
                </c:pt>
                <c:pt idx="3">
                  <c:v>4.2</c:v>
                </c:pt>
                <c:pt idx="4">
                  <c:v>15.4</c:v>
                </c:pt>
              </c:numCache>
            </c:numRef>
          </c:val>
          <c:extLst xmlns:c16r2="http://schemas.microsoft.com/office/drawing/2015/06/chart">
            <c:ext xmlns:c16="http://schemas.microsoft.com/office/drawing/2014/chart" uri="{C3380CC4-5D6E-409C-BE32-E72D297353CC}">
              <c16:uniqueId val="{00000002-7A6C-4737-85BC-288C80422596}"/>
            </c:ext>
          </c:extLst>
        </c:ser>
        <c:ser>
          <c:idx val="3"/>
          <c:order val="3"/>
          <c:tx>
            <c:strRef>
              <c:f>'Psykisk hälsa 2018-2022'!$F$56</c:f>
              <c:strCache>
                <c:ptCount val="1"/>
                <c:pt idx="0">
                  <c:v>Riket 2022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'Psykisk hälsa 2018-2022'!$B$57:$B$61</c:f>
              <c:strCache>
                <c:ptCount val="5"/>
                <c:pt idx="0">
                  <c:v>16-29 år</c:v>
                </c:pt>
                <c:pt idx="1">
                  <c:v>30-44 år</c:v>
                </c:pt>
                <c:pt idx="2">
                  <c:v>45-64 år</c:v>
                </c:pt>
                <c:pt idx="3">
                  <c:v>65 år och äldre</c:v>
                </c:pt>
                <c:pt idx="4">
                  <c:v>Samtliga kvinnor N-botten</c:v>
                </c:pt>
              </c:strCache>
            </c:strRef>
          </c:cat>
          <c:val>
            <c:numRef>
              <c:f>'Psykisk hälsa 2018-2022'!$F$57:$F$61</c:f>
              <c:numCache>
                <c:formatCode>General</c:formatCode>
                <c:ptCount val="5"/>
                <c:pt idx="4">
                  <c:v>18.399999999999999</c:v>
                </c:pt>
              </c:numCache>
            </c:numRef>
          </c:val>
          <c:extLst xmlns:c16r2="http://schemas.microsoft.com/office/drawing/2015/06/chart">
            <c:ext xmlns:c16="http://schemas.microsoft.com/office/drawing/2014/chart" uri="{C3380CC4-5D6E-409C-BE32-E72D297353CC}">
              <c16:uniqueId val="{00000003-7A6C-4737-85BC-288C80422596}"/>
            </c:ext>
          </c:extLst>
        </c:ser>
        <c:dLbls>
          <c:showLegendKey val="0"/>
          <c:showVal val="0"/>
          <c:showCatName val="0"/>
          <c:showSerName val="0"/>
          <c:showPercent val="0"/>
          <c:showBubbleSize val="0"/>
        </c:dLbls>
        <c:gapWidth val="219"/>
        <c:overlap val="-27"/>
        <c:axId val="453553720"/>
        <c:axId val="453555288"/>
      </c:barChart>
      <c:catAx>
        <c:axId val="453553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5288"/>
        <c:crosses val="autoZero"/>
        <c:auto val="1"/>
        <c:lblAlgn val="ctr"/>
        <c:lblOffset val="100"/>
        <c:noMultiLvlLbl val="0"/>
      </c:catAx>
      <c:valAx>
        <c:axId val="453555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53553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0.22031</cdr:x>
      <cdr:y>0.18322</cdr:y>
    </cdr:from>
    <cdr:to>
      <cdr:x>0.3834</cdr:x>
      <cdr:y>0.40177</cdr:y>
    </cdr:to>
    <cdr:sp macro="" textlink="">
      <cdr:nvSpPr>
        <cdr:cNvPr id="2" name="Oval 1">
          <a:extLst xmlns:a="http://schemas.openxmlformats.org/drawingml/2006/main">
            <a:ext uri="{FF2B5EF4-FFF2-40B4-BE49-F238E27FC236}">
              <a16:creationId xmlns="" xmlns:a16="http://schemas.microsoft.com/office/drawing/2014/main" id="{3CC9A952-3004-CE7F-05E1-012214E6964E}"/>
            </a:ext>
          </a:extLst>
        </cdr:cNvPr>
        <cdr:cNvSpPr/>
      </cdr:nvSpPr>
      <cdr:spPr>
        <a:xfrm xmlns:a="http://schemas.openxmlformats.org/drawingml/2006/main">
          <a:off x="1235242" y="665748"/>
          <a:ext cx="914400" cy="794084"/>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sv-SE"/>
        </a:p>
      </cdr:txBody>
    </cdr:sp>
  </cdr:relSizeAnchor>
  <cdr:relSizeAnchor xmlns:cdr="http://schemas.openxmlformats.org/drawingml/2006/chartDrawing">
    <cdr:from>
      <cdr:x>0.42775</cdr:x>
      <cdr:y>0.22737</cdr:y>
    </cdr:from>
    <cdr:to>
      <cdr:x>0.56223</cdr:x>
      <cdr:y>0.42605</cdr:y>
    </cdr:to>
    <cdr:sp macro="" textlink="">
      <cdr:nvSpPr>
        <cdr:cNvPr id="3" name="Oval 2">
          <a:extLst xmlns:a="http://schemas.openxmlformats.org/drawingml/2006/main">
            <a:ext uri="{FF2B5EF4-FFF2-40B4-BE49-F238E27FC236}">
              <a16:creationId xmlns="" xmlns:a16="http://schemas.microsoft.com/office/drawing/2014/main" id="{73EB8728-70EE-5D90-FD4D-3808040D3015}"/>
            </a:ext>
          </a:extLst>
        </cdr:cNvPr>
        <cdr:cNvSpPr/>
      </cdr:nvSpPr>
      <cdr:spPr>
        <a:xfrm xmlns:a="http://schemas.openxmlformats.org/drawingml/2006/main">
          <a:off x="2398295" y="826169"/>
          <a:ext cx="753979" cy="721895"/>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sv-SE"/>
        </a:p>
      </cdr:txBody>
    </cdr:sp>
  </cdr:relSizeAnchor>
</c:userShapes>
</file>

<file path=ppt/drawings/drawing2.xml><?xml version="1.0" encoding="utf-8"?>
<c:userShapes xmlns:c="http://schemas.openxmlformats.org/drawingml/2006/chart">
  <cdr:relSizeAnchor xmlns:cdr="http://schemas.openxmlformats.org/drawingml/2006/chartDrawing">
    <cdr:from>
      <cdr:x>0.6082</cdr:x>
      <cdr:y>0.09482</cdr:y>
    </cdr:from>
    <cdr:to>
      <cdr:x>0.78141</cdr:x>
      <cdr:y>0.33602</cdr:y>
    </cdr:to>
    <cdr:sp macro="" textlink="">
      <cdr:nvSpPr>
        <cdr:cNvPr id="2" name="Oval 1">
          <a:extLst xmlns:a="http://schemas.openxmlformats.org/drawingml/2006/main">
            <a:ext uri="{FF2B5EF4-FFF2-40B4-BE49-F238E27FC236}">
              <a16:creationId xmlns="" xmlns:a16="http://schemas.microsoft.com/office/drawing/2014/main" id="{D1579124-DC94-F578-CF7F-03A4FF22919D}"/>
            </a:ext>
          </a:extLst>
        </cdr:cNvPr>
        <cdr:cNvSpPr/>
      </cdr:nvSpPr>
      <cdr:spPr>
        <a:xfrm xmlns:a="http://schemas.openxmlformats.org/drawingml/2006/main">
          <a:off x="3210929" y="359443"/>
          <a:ext cx="914400" cy="914400"/>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sv-SE"/>
        </a:p>
      </cdr:txBody>
    </cdr:sp>
  </cdr:relSizeAnchor>
</c:userShapes>
</file>

<file path=ppt/drawings/drawing3.xml><?xml version="1.0" encoding="utf-8"?>
<c:userShapes xmlns:c="http://schemas.openxmlformats.org/drawingml/2006/chart">
  <cdr:relSizeAnchor xmlns:cdr="http://schemas.openxmlformats.org/drawingml/2006/chartDrawing">
    <cdr:from>
      <cdr:x>0.02586</cdr:x>
      <cdr:y>0.12557</cdr:y>
    </cdr:from>
    <cdr:to>
      <cdr:x>0.23994</cdr:x>
      <cdr:y>0.46119</cdr:y>
    </cdr:to>
    <cdr:sp macro="" textlink="">
      <cdr:nvSpPr>
        <cdr:cNvPr id="2" name="Oval 1">
          <a:extLst xmlns:a="http://schemas.openxmlformats.org/drawingml/2006/main">
            <a:ext uri="{FF2B5EF4-FFF2-40B4-BE49-F238E27FC236}">
              <a16:creationId xmlns="" xmlns:a16="http://schemas.microsoft.com/office/drawing/2014/main" id="{6C7A9E7D-8151-433A-012E-A01225BD1459}"/>
            </a:ext>
          </a:extLst>
        </cdr:cNvPr>
        <cdr:cNvSpPr/>
      </cdr:nvSpPr>
      <cdr:spPr>
        <a:xfrm xmlns:a="http://schemas.openxmlformats.org/drawingml/2006/main">
          <a:off x="144379" y="441158"/>
          <a:ext cx="1195137" cy="1179094"/>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sv-SE"/>
        </a:p>
      </cdr:txBody>
    </cdr:sp>
  </cdr:relSizeAnchor>
  <cdr:relSizeAnchor xmlns:cdr="http://schemas.openxmlformats.org/drawingml/2006/chartDrawing">
    <cdr:from>
      <cdr:x>0.23994</cdr:x>
      <cdr:y>0.31507</cdr:y>
    </cdr:from>
    <cdr:to>
      <cdr:x>0.41523</cdr:x>
      <cdr:y>0.57534</cdr:y>
    </cdr:to>
    <cdr:sp macro="" textlink="">
      <cdr:nvSpPr>
        <cdr:cNvPr id="4" name="Oval 3">
          <a:extLst xmlns:a="http://schemas.openxmlformats.org/drawingml/2006/main">
            <a:ext uri="{FF2B5EF4-FFF2-40B4-BE49-F238E27FC236}">
              <a16:creationId xmlns="" xmlns:a16="http://schemas.microsoft.com/office/drawing/2014/main" id="{6F14B675-9F12-82F6-0FF6-EEF2BA85F3B8}"/>
            </a:ext>
          </a:extLst>
        </cdr:cNvPr>
        <cdr:cNvSpPr/>
      </cdr:nvSpPr>
      <cdr:spPr>
        <a:xfrm xmlns:a="http://schemas.openxmlformats.org/drawingml/2006/main">
          <a:off x="1339517" y="1106905"/>
          <a:ext cx="978569" cy="914400"/>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sv-SE"/>
        </a:p>
      </cdr:txBody>
    </cdr:sp>
  </cdr:relSizeAnchor>
  <cdr:relSizeAnchor xmlns:cdr="http://schemas.openxmlformats.org/drawingml/2006/chartDrawing">
    <cdr:from>
      <cdr:x>0.42816</cdr:x>
      <cdr:y>0.42922</cdr:y>
    </cdr:from>
    <cdr:to>
      <cdr:x>0.56897</cdr:x>
      <cdr:y>0.66667</cdr:y>
    </cdr:to>
    <cdr:sp macro="" textlink="">
      <cdr:nvSpPr>
        <cdr:cNvPr id="5" name="Oval 4">
          <a:extLst xmlns:a="http://schemas.openxmlformats.org/drawingml/2006/main">
            <a:ext uri="{FF2B5EF4-FFF2-40B4-BE49-F238E27FC236}">
              <a16:creationId xmlns="" xmlns:a16="http://schemas.microsoft.com/office/drawing/2014/main" id="{86BA1BDB-7C85-1D1C-369C-5BE9ADB53C26}"/>
            </a:ext>
          </a:extLst>
        </cdr:cNvPr>
        <cdr:cNvSpPr/>
      </cdr:nvSpPr>
      <cdr:spPr>
        <a:xfrm xmlns:a="http://schemas.openxmlformats.org/drawingml/2006/main">
          <a:off x="2390275" y="1507958"/>
          <a:ext cx="786063" cy="834189"/>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sv-SE"/>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5EE50F-53FB-6437-2573-BD4A1A630D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 xmlns:a16="http://schemas.microsoft.com/office/drawing/2014/main" id="{AA747F6A-03AA-4BCE-0DE0-D537E36C77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 xmlns:a16="http://schemas.microsoft.com/office/drawing/2014/main" id="{2429EF3A-ABD3-EA22-B7AA-6AFE8F64BAFD}"/>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5" name="Footer Placeholder 4">
            <a:extLst>
              <a:ext uri="{FF2B5EF4-FFF2-40B4-BE49-F238E27FC236}">
                <a16:creationId xmlns="" xmlns:a16="http://schemas.microsoft.com/office/drawing/2014/main" id="{7F892F61-2C18-12FE-EB7F-0B2BBEE68A5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1A2AD41C-A4F3-457A-3ED0-E57A8B801DFB}"/>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2169157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60DDC3-6535-EE8A-14F6-50920E1EAD7B}"/>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 xmlns:a16="http://schemas.microsoft.com/office/drawing/2014/main" id="{B2930E1A-2D9E-8093-8AD2-D51EB7BB3F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66859EA0-8A49-D5EB-5E03-1DACC44DAE1E}"/>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5" name="Footer Placeholder 4">
            <a:extLst>
              <a:ext uri="{FF2B5EF4-FFF2-40B4-BE49-F238E27FC236}">
                <a16:creationId xmlns="" xmlns:a16="http://schemas.microsoft.com/office/drawing/2014/main" id="{983FF6A4-527E-F3AF-1232-E969C50ACAF9}"/>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B212057B-F3D8-CE8C-AD47-5BD6CA39818A}"/>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303212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8DE0AA9-E79C-105C-B346-41E012268B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 xmlns:a16="http://schemas.microsoft.com/office/drawing/2014/main" id="{1E3B1434-F5ED-0951-5369-462BC7B90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D8668203-4335-D174-8F0C-FD2C63671141}"/>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5" name="Footer Placeholder 4">
            <a:extLst>
              <a:ext uri="{FF2B5EF4-FFF2-40B4-BE49-F238E27FC236}">
                <a16:creationId xmlns="" xmlns:a16="http://schemas.microsoft.com/office/drawing/2014/main" id="{3C7BAFF8-E003-34EE-9D62-ED9918CA0847}"/>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95921D6E-45D1-81DA-F4B5-94F219B3AD1F}"/>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286079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4CA019-25CB-2AFD-DBE5-53FD1E5715E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 xmlns:a16="http://schemas.microsoft.com/office/drawing/2014/main" id="{7491B73C-AA05-CF99-791A-E71C74243B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9D6C12FA-1794-B416-DABA-F85378E97CB8}"/>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5" name="Footer Placeholder 4">
            <a:extLst>
              <a:ext uri="{FF2B5EF4-FFF2-40B4-BE49-F238E27FC236}">
                <a16:creationId xmlns="" xmlns:a16="http://schemas.microsoft.com/office/drawing/2014/main" id="{C87FCFC7-3814-8022-B538-01B5E06CDB1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C72F1B93-C1FA-7436-81B3-6434B4F2CE09}"/>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2020055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DF8D39-D206-20F1-BF78-D3D37BBAFC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 xmlns:a16="http://schemas.microsoft.com/office/drawing/2014/main" id="{A2F62CF7-2378-448F-DE81-1DFBE02F5A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D529D37-B7BE-05FE-7E15-387F81E2150A}"/>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5" name="Footer Placeholder 4">
            <a:extLst>
              <a:ext uri="{FF2B5EF4-FFF2-40B4-BE49-F238E27FC236}">
                <a16:creationId xmlns="" xmlns:a16="http://schemas.microsoft.com/office/drawing/2014/main" id="{69C4C0D7-8BF6-00D7-4560-E8A1AE1CB8A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28AA9F3F-72AC-940A-FFEE-E05FE145627A}"/>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1078973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F7040E-D8FC-5039-5F47-1FAD1DC7F453}"/>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 xmlns:a16="http://schemas.microsoft.com/office/drawing/2014/main" id="{9BB57BB0-E8F4-FCD2-94D2-A6BA9973E2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 xmlns:a16="http://schemas.microsoft.com/office/drawing/2014/main" id="{B26FBF98-6536-F983-B9E6-77331ABC30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 xmlns:a16="http://schemas.microsoft.com/office/drawing/2014/main" id="{29156DEB-40E8-6277-5E13-03F61FD6CE7B}"/>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6" name="Footer Placeholder 5">
            <a:extLst>
              <a:ext uri="{FF2B5EF4-FFF2-40B4-BE49-F238E27FC236}">
                <a16:creationId xmlns="" xmlns:a16="http://schemas.microsoft.com/office/drawing/2014/main" id="{AE3C7A8B-33DD-5BE6-B495-90DB6297D21A}"/>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 xmlns:a16="http://schemas.microsoft.com/office/drawing/2014/main" id="{BFF7BB85-6788-C565-5E61-F2D6EE108070}"/>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103304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E188EE-A6EA-2A8D-5FCE-C42C23E5B791}"/>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 xmlns:a16="http://schemas.microsoft.com/office/drawing/2014/main" id="{AAE3B7F1-EB84-4D2D-EDD3-242D88887C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C4FD8448-27FB-7FEE-1776-43FF6BEAB6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 xmlns:a16="http://schemas.microsoft.com/office/drawing/2014/main" id="{6815AF04-4580-495C-4122-E69BD0DD67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61FFA7A-4B48-A4E7-3B8D-9361D0E4CF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 xmlns:a16="http://schemas.microsoft.com/office/drawing/2014/main" id="{E18F7E8C-3015-A10C-5DE8-EF454420FE96}"/>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8" name="Footer Placeholder 7">
            <a:extLst>
              <a:ext uri="{FF2B5EF4-FFF2-40B4-BE49-F238E27FC236}">
                <a16:creationId xmlns="" xmlns:a16="http://schemas.microsoft.com/office/drawing/2014/main" id="{C9072841-1C83-C9BC-988E-B19EF996F444}"/>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 xmlns:a16="http://schemas.microsoft.com/office/drawing/2014/main" id="{D70FAD95-EBE1-6A11-31AC-2B18E3794C27}"/>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16316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55A7F6-536C-32BD-8621-EA23CC9CD283}"/>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 xmlns:a16="http://schemas.microsoft.com/office/drawing/2014/main" id="{A987D401-D13D-4AF9-5800-6B456ADF605C}"/>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4" name="Footer Placeholder 3">
            <a:extLst>
              <a:ext uri="{FF2B5EF4-FFF2-40B4-BE49-F238E27FC236}">
                <a16:creationId xmlns="" xmlns:a16="http://schemas.microsoft.com/office/drawing/2014/main" id="{5BD815B7-693B-EE18-583D-FC6432D2E265}"/>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 xmlns:a16="http://schemas.microsoft.com/office/drawing/2014/main" id="{6B6E6632-B6C3-FE68-2E65-E47E499F4404}"/>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147350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78ACE9E-058B-EF6F-CDF7-977B9E19CAC6}"/>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3" name="Footer Placeholder 2">
            <a:extLst>
              <a:ext uri="{FF2B5EF4-FFF2-40B4-BE49-F238E27FC236}">
                <a16:creationId xmlns="" xmlns:a16="http://schemas.microsoft.com/office/drawing/2014/main" id="{9CD35A20-E73C-4FF2-8405-3FB97A7F3481}"/>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 xmlns:a16="http://schemas.microsoft.com/office/drawing/2014/main" id="{BCA36FB5-476C-40B0-C201-C0CE0B43B64E}"/>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672902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D6E206-2908-A5B0-42A8-90919EEDD5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 xmlns:a16="http://schemas.microsoft.com/office/drawing/2014/main" id="{7DD91AD1-7E46-90A2-DE44-1DA63B6C0E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 xmlns:a16="http://schemas.microsoft.com/office/drawing/2014/main" id="{01616AA4-BB3B-1CA7-4305-AADDEABA99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52B31D9-2FA8-5A78-A8CE-7F45E5E9CF2F}"/>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6" name="Footer Placeholder 5">
            <a:extLst>
              <a:ext uri="{FF2B5EF4-FFF2-40B4-BE49-F238E27FC236}">
                <a16:creationId xmlns="" xmlns:a16="http://schemas.microsoft.com/office/drawing/2014/main" id="{CF39E05F-AE15-5022-4767-C35756E29C7A}"/>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 xmlns:a16="http://schemas.microsoft.com/office/drawing/2014/main" id="{74FC9FC5-7A78-024D-FB0E-E61DE231D6EB}"/>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325174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3D0364-445E-4640-BF40-D0C19FFA06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 xmlns:a16="http://schemas.microsoft.com/office/drawing/2014/main" id="{BF8A1F27-B14C-1BD0-FFFE-A53E4BFFB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 xmlns:a16="http://schemas.microsoft.com/office/drawing/2014/main" id="{6F95D80B-98B7-6A65-AC78-A517C880C5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52BA70C-E718-33FB-F373-493B4D5C092E}"/>
              </a:ext>
            </a:extLst>
          </p:cNvPr>
          <p:cNvSpPr>
            <a:spLocks noGrp="1"/>
          </p:cNvSpPr>
          <p:nvPr>
            <p:ph type="dt" sz="half" idx="10"/>
          </p:nvPr>
        </p:nvSpPr>
        <p:spPr/>
        <p:txBody>
          <a:bodyPr/>
          <a:lstStyle/>
          <a:p>
            <a:fld id="{57B51BB7-C575-4808-A65D-53B1B86BF2FE}" type="datetimeFigureOut">
              <a:rPr lang="sv-SE" smtClean="0"/>
              <a:t>2023-04-26</a:t>
            </a:fld>
            <a:endParaRPr lang="sv-SE"/>
          </a:p>
        </p:txBody>
      </p:sp>
      <p:sp>
        <p:nvSpPr>
          <p:cNvPr id="6" name="Footer Placeholder 5">
            <a:extLst>
              <a:ext uri="{FF2B5EF4-FFF2-40B4-BE49-F238E27FC236}">
                <a16:creationId xmlns="" xmlns:a16="http://schemas.microsoft.com/office/drawing/2014/main" id="{1FD3EB9D-0615-53CD-A802-6861819AD887}"/>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 xmlns:a16="http://schemas.microsoft.com/office/drawing/2014/main" id="{E059D4C3-290E-59C3-F21E-A589D95FCEF9}"/>
              </a:ext>
            </a:extLst>
          </p:cNvPr>
          <p:cNvSpPr>
            <a:spLocks noGrp="1"/>
          </p:cNvSpPr>
          <p:nvPr>
            <p:ph type="sldNum" sz="quarter" idx="12"/>
          </p:nvPr>
        </p:nvSpPr>
        <p:spPr/>
        <p:txBody>
          <a:bodyPr/>
          <a:lstStyle/>
          <a:p>
            <a:fld id="{032129A7-43BC-477F-B6E7-AC16163F79B4}" type="slidenum">
              <a:rPr lang="sv-SE" smtClean="0"/>
              <a:t>‹#›</a:t>
            </a:fld>
            <a:endParaRPr lang="sv-SE"/>
          </a:p>
        </p:txBody>
      </p:sp>
    </p:spTree>
    <p:extLst>
      <p:ext uri="{BB962C8B-B14F-4D97-AF65-F5344CB8AC3E}">
        <p14:creationId xmlns:p14="http://schemas.microsoft.com/office/powerpoint/2010/main" val="2156208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518C786B-B08E-2316-332F-07EFA53CB5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 xmlns:a16="http://schemas.microsoft.com/office/drawing/2014/main" id="{EEC1F520-79F6-47AE-B54C-FAC8594CB8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0DB6B4E5-4411-FAD5-B7C2-58D16C3D51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51BB7-C575-4808-A65D-53B1B86BF2FE}" type="datetimeFigureOut">
              <a:rPr lang="sv-SE" smtClean="0"/>
              <a:t>2023-04-26</a:t>
            </a:fld>
            <a:endParaRPr lang="sv-SE"/>
          </a:p>
        </p:txBody>
      </p:sp>
      <p:sp>
        <p:nvSpPr>
          <p:cNvPr id="5" name="Footer Placeholder 4">
            <a:extLst>
              <a:ext uri="{FF2B5EF4-FFF2-40B4-BE49-F238E27FC236}">
                <a16:creationId xmlns="" xmlns:a16="http://schemas.microsoft.com/office/drawing/2014/main" id="{DCE14A5B-8FFF-CFCC-1299-266ED1503F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 xmlns:a16="http://schemas.microsoft.com/office/drawing/2014/main" id="{BCDE1F75-D054-DD96-9CA7-9E74CE12B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129A7-43BC-477F-B6E7-AC16163F79B4}" type="slidenum">
              <a:rPr lang="sv-SE" smtClean="0"/>
              <a:t>‹#›</a:t>
            </a:fld>
            <a:endParaRPr lang="sv-SE"/>
          </a:p>
        </p:txBody>
      </p:sp>
    </p:spTree>
    <p:extLst>
      <p:ext uri="{BB962C8B-B14F-4D97-AF65-F5344CB8AC3E}">
        <p14:creationId xmlns:p14="http://schemas.microsoft.com/office/powerpoint/2010/main" val="3360158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DDD275A5-BA16-1921-9644-CF432F7908DF}"/>
              </a:ext>
            </a:extLst>
          </p:cNvPr>
          <p:cNvSpPr txBox="1"/>
          <p:nvPr/>
        </p:nvSpPr>
        <p:spPr>
          <a:xfrm>
            <a:off x="1209674" y="1581150"/>
            <a:ext cx="10144125" cy="1938992"/>
          </a:xfrm>
          <a:prstGeom prst="rect">
            <a:avLst/>
          </a:prstGeom>
          <a:noFill/>
        </p:spPr>
        <p:txBody>
          <a:bodyPr wrap="square" rtlCol="0">
            <a:spAutoFit/>
          </a:bodyPr>
          <a:lstStyle/>
          <a:p>
            <a:r>
              <a:rPr lang="sv-SE" dirty="0"/>
              <a:t>Några preliminära resultat avseende folkhälsan i Norrbotten (länsnivå) år 2014-2022. Regionen 20230426</a:t>
            </a:r>
          </a:p>
          <a:p>
            <a:endParaRPr lang="sv-SE" dirty="0"/>
          </a:p>
          <a:p>
            <a:pPr marL="285750" indent="-285750">
              <a:buFont typeface="Arial" panose="020B0604020202020204" pitchFamily="34" charset="0"/>
              <a:buChar char="•"/>
            </a:pPr>
            <a:r>
              <a:rPr lang="sv-SE" sz="1400" dirty="0"/>
              <a:t>Befolkningsutveckling</a:t>
            </a:r>
          </a:p>
          <a:p>
            <a:pPr marL="285750" indent="-285750">
              <a:buFont typeface="Arial" panose="020B0604020202020204" pitchFamily="34" charset="0"/>
              <a:buChar char="•"/>
            </a:pPr>
            <a:r>
              <a:rPr lang="sv-SE" sz="1400" dirty="0"/>
              <a:t>Självskattad hälsa</a:t>
            </a:r>
          </a:p>
          <a:p>
            <a:pPr marL="285750" indent="-285750">
              <a:buFont typeface="Arial" panose="020B0604020202020204" pitchFamily="34" charset="0"/>
              <a:buChar char="•"/>
            </a:pPr>
            <a:r>
              <a:rPr lang="sv-SE" sz="1400" dirty="0"/>
              <a:t>Psykiskt välbefinnande</a:t>
            </a:r>
          </a:p>
          <a:p>
            <a:pPr marL="285750" indent="-285750">
              <a:buFont typeface="Arial" panose="020B0604020202020204" pitchFamily="34" charset="0"/>
              <a:buChar char="•"/>
            </a:pPr>
            <a:r>
              <a:rPr lang="sv-SE" sz="1400" dirty="0"/>
              <a:t>Fysiskt hälsotillstånd</a:t>
            </a:r>
          </a:p>
          <a:p>
            <a:pPr marL="285750" indent="-285750">
              <a:buFont typeface="Arial" panose="020B0604020202020204" pitchFamily="34" charset="0"/>
              <a:buChar char="•"/>
            </a:pPr>
            <a:r>
              <a:rPr lang="sv-SE" sz="1400" dirty="0"/>
              <a:t>Levnadsvanor</a:t>
            </a:r>
          </a:p>
          <a:p>
            <a:pPr marL="285750" indent="-285750">
              <a:buFont typeface="Arial" panose="020B0604020202020204" pitchFamily="34" charset="0"/>
              <a:buChar char="•"/>
            </a:pPr>
            <a:r>
              <a:rPr lang="sv-SE" sz="1400" dirty="0"/>
              <a:t>En social gradient?</a:t>
            </a:r>
          </a:p>
        </p:txBody>
      </p:sp>
    </p:spTree>
    <p:extLst>
      <p:ext uri="{BB962C8B-B14F-4D97-AF65-F5344CB8AC3E}">
        <p14:creationId xmlns:p14="http://schemas.microsoft.com/office/powerpoint/2010/main" val="2112591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F90B64AA-518E-E19F-E196-B9B645CE21C3}"/>
              </a:ext>
            </a:extLst>
          </p:cNvPr>
          <p:cNvGraphicFramePr>
            <a:graphicFrameLocks/>
          </p:cNvGraphicFramePr>
          <p:nvPr>
            <p:extLst>
              <p:ext uri="{D42A27DB-BD31-4B8C-83A1-F6EECF244321}">
                <p14:modId xmlns:p14="http://schemas.microsoft.com/office/powerpoint/2010/main" val="3001406262"/>
              </p:ext>
            </p:extLst>
          </p:nvPr>
        </p:nvGraphicFramePr>
        <p:xfrm>
          <a:off x="348168" y="246889"/>
          <a:ext cx="6772479" cy="31821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434CC953-017D-8348-1BA8-BBEB85C6239C}"/>
              </a:ext>
            </a:extLst>
          </p:cNvPr>
          <p:cNvGraphicFramePr>
            <a:graphicFrameLocks/>
          </p:cNvGraphicFramePr>
          <p:nvPr>
            <p:extLst>
              <p:ext uri="{D42A27DB-BD31-4B8C-83A1-F6EECF244321}">
                <p14:modId xmlns:p14="http://schemas.microsoft.com/office/powerpoint/2010/main" val="3643235600"/>
              </p:ext>
            </p:extLst>
          </p:nvPr>
        </p:nvGraphicFramePr>
        <p:xfrm>
          <a:off x="5593404" y="3380362"/>
          <a:ext cx="5957989" cy="323074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 xmlns:a16="http://schemas.microsoft.com/office/drawing/2014/main" id="{6D32936A-26B4-73B6-3316-516D81A85D9A}"/>
              </a:ext>
            </a:extLst>
          </p:cNvPr>
          <p:cNvSpPr txBox="1"/>
          <p:nvPr/>
        </p:nvSpPr>
        <p:spPr>
          <a:xfrm>
            <a:off x="603115" y="3822970"/>
            <a:ext cx="4581728" cy="1384995"/>
          </a:xfrm>
          <a:prstGeom prst="rect">
            <a:avLst/>
          </a:prstGeom>
          <a:noFill/>
        </p:spPr>
        <p:txBody>
          <a:bodyPr wrap="square" rtlCol="0">
            <a:spAutoFit/>
          </a:bodyPr>
          <a:lstStyle/>
          <a:p>
            <a:r>
              <a:rPr lang="sv-SE" sz="1400" dirty="0"/>
              <a:t>Kommentar: Generellt så är andelen män utan några långvariga hälsoproblem större jämfört med kvinnor. Både bland män och kvinnor blir andelen utan långvariga hälsoproblem mindre och är ”sämre” än riksgenomsnittet. Denna utveckling är påtagligare bland kvinnor, i synnerhet i yrkesarbetande ålder.</a:t>
            </a:r>
          </a:p>
        </p:txBody>
      </p:sp>
    </p:spTree>
    <p:extLst>
      <p:ext uri="{BB962C8B-B14F-4D97-AF65-F5344CB8AC3E}">
        <p14:creationId xmlns:p14="http://schemas.microsoft.com/office/powerpoint/2010/main" val="221358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EB2FA1CC-D6CF-C620-64FE-5C5AD8DB91E4}"/>
              </a:ext>
            </a:extLst>
          </p:cNvPr>
          <p:cNvGraphicFramePr>
            <a:graphicFrameLocks/>
          </p:cNvGraphicFramePr>
          <p:nvPr>
            <p:extLst>
              <p:ext uri="{D42A27DB-BD31-4B8C-83A1-F6EECF244321}">
                <p14:modId xmlns:p14="http://schemas.microsoft.com/office/powerpoint/2010/main" val="1967518795"/>
              </p:ext>
            </p:extLst>
          </p:nvPr>
        </p:nvGraphicFramePr>
        <p:xfrm>
          <a:off x="731704" y="431512"/>
          <a:ext cx="5237838" cy="29974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8EBD8945-CB2D-3362-689D-EF4736B04419}"/>
              </a:ext>
            </a:extLst>
          </p:cNvPr>
          <p:cNvGraphicFramePr>
            <a:graphicFrameLocks/>
          </p:cNvGraphicFramePr>
          <p:nvPr>
            <p:extLst>
              <p:ext uri="{D42A27DB-BD31-4B8C-83A1-F6EECF244321}">
                <p14:modId xmlns:p14="http://schemas.microsoft.com/office/powerpoint/2010/main" val="3749328341"/>
              </p:ext>
            </p:extLst>
          </p:nvPr>
        </p:nvGraphicFramePr>
        <p:xfrm>
          <a:off x="6096000" y="431510"/>
          <a:ext cx="5720977" cy="299748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 xmlns:a16="http://schemas.microsoft.com/office/drawing/2014/main" id="{4A93C8D8-15FC-9B97-3D53-DD91B59F4DBB}"/>
              </a:ext>
            </a:extLst>
          </p:cNvPr>
          <p:cNvSpPr txBox="1"/>
          <p:nvPr/>
        </p:nvSpPr>
        <p:spPr>
          <a:xfrm>
            <a:off x="731704" y="3949430"/>
            <a:ext cx="9171053" cy="923330"/>
          </a:xfrm>
          <a:prstGeom prst="rect">
            <a:avLst/>
          </a:prstGeom>
          <a:noFill/>
        </p:spPr>
        <p:txBody>
          <a:bodyPr wrap="square" rtlCol="0">
            <a:spAutoFit/>
          </a:bodyPr>
          <a:lstStyle/>
          <a:p>
            <a:r>
              <a:rPr lang="sv-SE" dirty="0"/>
              <a:t>Ett generellt mönster är att män i större utsträckning är överviktiga eller har fetma jämfört med kvinnor. Både män och kvinnor är överviktiga och har fetma i större utsträckning än ett riksgenomsnitt. </a:t>
            </a:r>
          </a:p>
        </p:txBody>
      </p:sp>
    </p:spTree>
    <p:extLst>
      <p:ext uri="{BB962C8B-B14F-4D97-AF65-F5344CB8AC3E}">
        <p14:creationId xmlns:p14="http://schemas.microsoft.com/office/powerpoint/2010/main" val="4008648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DC061D7D-04F1-AA57-8100-18BDE9AD515A}"/>
              </a:ext>
            </a:extLst>
          </p:cNvPr>
          <p:cNvGraphicFramePr>
            <a:graphicFrameLocks/>
          </p:cNvGraphicFramePr>
          <p:nvPr>
            <p:extLst>
              <p:ext uri="{D42A27DB-BD31-4B8C-83A1-F6EECF244321}">
                <p14:modId xmlns:p14="http://schemas.microsoft.com/office/powerpoint/2010/main" val="2656166132"/>
              </p:ext>
            </p:extLst>
          </p:nvPr>
        </p:nvGraphicFramePr>
        <p:xfrm>
          <a:off x="481012" y="509213"/>
          <a:ext cx="5614988" cy="33007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1B26E41C-835C-31FB-4FF5-CCFA9C6ECAB4}"/>
              </a:ext>
            </a:extLst>
          </p:cNvPr>
          <p:cNvGraphicFramePr>
            <a:graphicFrameLocks/>
          </p:cNvGraphicFramePr>
          <p:nvPr>
            <p:extLst>
              <p:ext uri="{D42A27DB-BD31-4B8C-83A1-F6EECF244321}">
                <p14:modId xmlns:p14="http://schemas.microsoft.com/office/powerpoint/2010/main" val="2145313737"/>
              </p:ext>
            </p:extLst>
          </p:nvPr>
        </p:nvGraphicFramePr>
        <p:xfrm>
          <a:off x="6184232" y="509214"/>
          <a:ext cx="5678906" cy="330078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 xmlns:a16="http://schemas.microsoft.com/office/drawing/2014/main" id="{847FC9A5-93FB-9242-E018-B2A8ABCA3948}"/>
              </a:ext>
            </a:extLst>
          </p:cNvPr>
          <p:cNvSpPr txBox="1"/>
          <p:nvPr/>
        </p:nvSpPr>
        <p:spPr>
          <a:xfrm>
            <a:off x="577516" y="4186989"/>
            <a:ext cx="9657347" cy="738664"/>
          </a:xfrm>
          <a:prstGeom prst="rect">
            <a:avLst/>
          </a:prstGeom>
          <a:noFill/>
        </p:spPr>
        <p:txBody>
          <a:bodyPr wrap="square" rtlCol="0">
            <a:spAutoFit/>
          </a:bodyPr>
          <a:lstStyle/>
          <a:p>
            <a:r>
              <a:rPr lang="sv-SE" sz="1400" dirty="0"/>
              <a:t>Kommentar: Män anger i mindre utsträckning att de har en god tandhälsa jämfört med kvinnor oavsett åldersgrupp. Både män och kvinnor upplever sig ha en god tandhälsa i mindre utsträckning jämfört med ett riksgenomsnitt med succesivt minskande andelar mellan 2014 och 2022, särskilt i den yngsta åldersgruppen.  </a:t>
            </a:r>
          </a:p>
        </p:txBody>
      </p:sp>
    </p:spTree>
    <p:extLst>
      <p:ext uri="{BB962C8B-B14F-4D97-AF65-F5344CB8AC3E}">
        <p14:creationId xmlns:p14="http://schemas.microsoft.com/office/powerpoint/2010/main" val="2135639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01EF490D-055A-D200-27D1-7DCFBF041AC5}"/>
              </a:ext>
            </a:extLst>
          </p:cNvPr>
          <p:cNvSpPr txBox="1"/>
          <p:nvPr/>
        </p:nvSpPr>
        <p:spPr>
          <a:xfrm>
            <a:off x="1997242" y="2422358"/>
            <a:ext cx="7475621" cy="461665"/>
          </a:xfrm>
          <a:prstGeom prst="rect">
            <a:avLst/>
          </a:prstGeom>
          <a:noFill/>
        </p:spPr>
        <p:txBody>
          <a:bodyPr wrap="square" rtlCol="0">
            <a:spAutoFit/>
          </a:bodyPr>
          <a:lstStyle/>
          <a:p>
            <a:pPr algn="ctr"/>
            <a:r>
              <a:rPr lang="sv-SE" sz="2400" dirty="0"/>
              <a:t>Levnadsvanor</a:t>
            </a:r>
          </a:p>
        </p:txBody>
      </p:sp>
    </p:spTree>
    <p:extLst>
      <p:ext uri="{BB962C8B-B14F-4D97-AF65-F5344CB8AC3E}">
        <p14:creationId xmlns:p14="http://schemas.microsoft.com/office/powerpoint/2010/main" val="2757251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C515BF8B-180D-AC3E-2C7D-508B543A968C}"/>
              </a:ext>
            </a:extLst>
          </p:cNvPr>
          <p:cNvGraphicFramePr>
            <a:graphicFrameLocks/>
          </p:cNvGraphicFramePr>
          <p:nvPr>
            <p:extLst>
              <p:ext uri="{D42A27DB-BD31-4B8C-83A1-F6EECF244321}">
                <p14:modId xmlns:p14="http://schemas.microsoft.com/office/powerpoint/2010/main" val="1094207555"/>
              </p:ext>
            </p:extLst>
          </p:nvPr>
        </p:nvGraphicFramePr>
        <p:xfrm>
          <a:off x="679033" y="545683"/>
          <a:ext cx="5360820" cy="32161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6BAA43AB-55B3-B6CA-E431-ED68E2F215A8}"/>
              </a:ext>
            </a:extLst>
          </p:cNvPr>
          <p:cNvGraphicFramePr>
            <a:graphicFrameLocks/>
          </p:cNvGraphicFramePr>
          <p:nvPr>
            <p:extLst>
              <p:ext uri="{D42A27DB-BD31-4B8C-83A1-F6EECF244321}">
                <p14:modId xmlns:p14="http://schemas.microsoft.com/office/powerpoint/2010/main" val="3550538947"/>
              </p:ext>
            </p:extLst>
          </p:nvPr>
        </p:nvGraphicFramePr>
        <p:xfrm>
          <a:off x="5996739" y="545684"/>
          <a:ext cx="5516228" cy="321619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 xmlns:a16="http://schemas.microsoft.com/office/drawing/2014/main" id="{FE1F7392-CDD6-ABC6-1CC6-02FB91CD05DC}"/>
              </a:ext>
            </a:extLst>
          </p:cNvPr>
          <p:cNvSpPr txBox="1"/>
          <p:nvPr/>
        </p:nvSpPr>
        <p:spPr>
          <a:xfrm>
            <a:off x="1090863" y="4186989"/>
            <a:ext cx="8005011" cy="1754326"/>
          </a:xfrm>
          <a:prstGeom prst="rect">
            <a:avLst/>
          </a:prstGeom>
          <a:noFill/>
        </p:spPr>
        <p:txBody>
          <a:bodyPr wrap="square" rtlCol="0">
            <a:spAutoFit/>
          </a:bodyPr>
          <a:lstStyle/>
          <a:p>
            <a:r>
              <a:rPr lang="sv-SE" dirty="0"/>
              <a:t>Kommentar: Tobaksrökning har minskat mellan 2014 till 2022 både bland män och kvinnor och ligger på samma nivå som ett riksgenomsnitt. Under perioden är det framförallt i den yngsta åldersgruppen som rökning har minskat. E-cigarett (framgår inte i diagrammet) förekommer i den yngsta åldersgruppen, 6,1 % bland män och 7,8 % bland kvinnor år 2022, ökar sedan 2018. I övriga åldersgrupper är det mindre än en 1 % som använder E-cigarett,</a:t>
            </a:r>
          </a:p>
        </p:txBody>
      </p:sp>
    </p:spTree>
    <p:extLst>
      <p:ext uri="{BB962C8B-B14F-4D97-AF65-F5344CB8AC3E}">
        <p14:creationId xmlns:p14="http://schemas.microsoft.com/office/powerpoint/2010/main" val="3366973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AAC3B63C-2F1A-6FB2-B014-804635A7A078}"/>
              </a:ext>
            </a:extLst>
          </p:cNvPr>
          <p:cNvGraphicFramePr>
            <a:graphicFrameLocks/>
          </p:cNvGraphicFramePr>
          <p:nvPr>
            <p:extLst>
              <p:ext uri="{D42A27DB-BD31-4B8C-83A1-F6EECF244321}">
                <p14:modId xmlns:p14="http://schemas.microsoft.com/office/powerpoint/2010/main" val="3802003889"/>
              </p:ext>
            </p:extLst>
          </p:nvPr>
        </p:nvGraphicFramePr>
        <p:xfrm>
          <a:off x="500063" y="397668"/>
          <a:ext cx="5427496" cy="32813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F37FC1B6-7AA4-B777-248F-D19E9AB48DF0}"/>
              </a:ext>
            </a:extLst>
          </p:cNvPr>
          <p:cNvGraphicFramePr>
            <a:graphicFrameLocks/>
          </p:cNvGraphicFramePr>
          <p:nvPr>
            <p:extLst>
              <p:ext uri="{D42A27DB-BD31-4B8C-83A1-F6EECF244321}">
                <p14:modId xmlns:p14="http://schemas.microsoft.com/office/powerpoint/2010/main" val="2939755775"/>
              </p:ext>
            </p:extLst>
          </p:nvPr>
        </p:nvGraphicFramePr>
        <p:xfrm>
          <a:off x="6096000" y="441158"/>
          <a:ext cx="5427496" cy="323787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 xmlns:a16="http://schemas.microsoft.com/office/drawing/2014/main" id="{A9A2FCD3-2118-FE6A-14A7-3FFCB02CF5D5}"/>
              </a:ext>
            </a:extLst>
          </p:cNvPr>
          <p:cNvSpPr txBox="1"/>
          <p:nvPr/>
        </p:nvSpPr>
        <p:spPr>
          <a:xfrm>
            <a:off x="500063" y="4010526"/>
            <a:ext cx="9157284" cy="1384995"/>
          </a:xfrm>
          <a:prstGeom prst="rect">
            <a:avLst/>
          </a:prstGeom>
          <a:noFill/>
        </p:spPr>
        <p:txBody>
          <a:bodyPr wrap="square" rtlCol="0">
            <a:spAutoFit/>
          </a:bodyPr>
          <a:lstStyle/>
          <a:p>
            <a:r>
              <a:rPr lang="sv-SE" sz="1400" b="1" dirty="0"/>
              <a:t>Kommentar</a:t>
            </a:r>
            <a:r>
              <a:rPr lang="sv-SE" sz="1400" dirty="0"/>
              <a:t>: Jämfört med riket är Norrbotten ”ett snusande län” bland både män och kvinnor. Det är ingen enhetlig utvecklingstrend avseende snusning av tobak. En minskning mellan 2014 till 2018 har i flera åldersgrupper vänt till en ökning mellan 2028-2022. Bland kvinnor i den yngsta åldersgruppen har användningen av tobakssnus mer än halverats mellan 2018 och 2022. Möjligen är det så att kvinnor i denna åldersgrupp har valt att använda tobaksfritt nikotinssnus istället, den andelen är 14,6 % bland kvinnor och 6,5 % bland män i den yngsta åldersgruppen (obs, tobaksfritt snus redovisas inte i diagrammet).</a:t>
            </a:r>
          </a:p>
        </p:txBody>
      </p:sp>
    </p:spTree>
    <p:extLst>
      <p:ext uri="{BB962C8B-B14F-4D97-AF65-F5344CB8AC3E}">
        <p14:creationId xmlns:p14="http://schemas.microsoft.com/office/powerpoint/2010/main" val="1811615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15EAA3E5-CB6C-6E74-33BF-A901BDA6B3AB}"/>
              </a:ext>
            </a:extLst>
          </p:cNvPr>
          <p:cNvGraphicFramePr>
            <a:graphicFrameLocks/>
          </p:cNvGraphicFramePr>
          <p:nvPr>
            <p:extLst>
              <p:ext uri="{D42A27DB-BD31-4B8C-83A1-F6EECF244321}">
                <p14:modId xmlns:p14="http://schemas.microsoft.com/office/powerpoint/2010/main" val="1010456288"/>
              </p:ext>
            </p:extLst>
          </p:nvPr>
        </p:nvGraphicFramePr>
        <p:xfrm>
          <a:off x="410578" y="341271"/>
          <a:ext cx="5910011" cy="32718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C37CE1FF-A18E-01A7-D649-D215287B7EA4}"/>
              </a:ext>
            </a:extLst>
          </p:cNvPr>
          <p:cNvGraphicFramePr>
            <a:graphicFrameLocks/>
          </p:cNvGraphicFramePr>
          <p:nvPr>
            <p:extLst>
              <p:ext uri="{D42A27DB-BD31-4B8C-83A1-F6EECF244321}">
                <p14:modId xmlns:p14="http://schemas.microsoft.com/office/powerpoint/2010/main" val="3890118871"/>
              </p:ext>
            </p:extLst>
          </p:nvPr>
        </p:nvGraphicFramePr>
        <p:xfrm>
          <a:off x="6157662" y="473242"/>
          <a:ext cx="5786438" cy="313986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 xmlns:a16="http://schemas.microsoft.com/office/drawing/2014/main" id="{DF30F824-0342-D1EF-63E7-3BE9742FC95B}"/>
              </a:ext>
            </a:extLst>
          </p:cNvPr>
          <p:cNvSpPr txBox="1"/>
          <p:nvPr/>
        </p:nvSpPr>
        <p:spPr>
          <a:xfrm>
            <a:off x="794084" y="4427621"/>
            <a:ext cx="9416716" cy="1200329"/>
          </a:xfrm>
          <a:prstGeom prst="rect">
            <a:avLst/>
          </a:prstGeom>
          <a:noFill/>
        </p:spPr>
        <p:txBody>
          <a:bodyPr wrap="square" rtlCol="0">
            <a:spAutoFit/>
          </a:bodyPr>
          <a:lstStyle/>
          <a:p>
            <a:r>
              <a:rPr lang="sv-SE" dirty="0"/>
              <a:t>Kommentar: Bland män har riskkonsumtion av alkohol minskat något, särskilt i den yngsta åldersgruppen och är som helhet lägre än riksgenomsnittet för män. Bland kvinnor är utvecklingen den motsatta, särskilt bland yngre kvinnor, även om kvinnor som helhet ligger under ett riksgenomsnitt. Generellt är dock riskkonsumtion av alkohol större bland män.</a:t>
            </a:r>
          </a:p>
        </p:txBody>
      </p:sp>
    </p:spTree>
    <p:extLst>
      <p:ext uri="{BB962C8B-B14F-4D97-AF65-F5344CB8AC3E}">
        <p14:creationId xmlns:p14="http://schemas.microsoft.com/office/powerpoint/2010/main" val="459031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1528543-FA90-108D-9A2E-94D551F85EBC}"/>
              </a:ext>
            </a:extLst>
          </p:cNvPr>
          <p:cNvSpPr txBox="1"/>
          <p:nvPr/>
        </p:nvSpPr>
        <p:spPr>
          <a:xfrm>
            <a:off x="3007895" y="2606842"/>
            <a:ext cx="5727031" cy="584775"/>
          </a:xfrm>
          <a:prstGeom prst="rect">
            <a:avLst/>
          </a:prstGeom>
          <a:noFill/>
        </p:spPr>
        <p:txBody>
          <a:bodyPr wrap="square" rtlCol="0">
            <a:spAutoFit/>
          </a:bodyPr>
          <a:lstStyle/>
          <a:p>
            <a:pPr algn="ctr"/>
            <a:r>
              <a:rPr lang="sv-SE" sz="3200" dirty="0"/>
              <a:t>En social gradient?</a:t>
            </a:r>
          </a:p>
        </p:txBody>
      </p:sp>
    </p:spTree>
    <p:extLst>
      <p:ext uri="{BB962C8B-B14F-4D97-AF65-F5344CB8AC3E}">
        <p14:creationId xmlns:p14="http://schemas.microsoft.com/office/powerpoint/2010/main" val="1915799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1CA2D581-0194-F5AF-9D8C-E47169EA1BEB}"/>
              </a:ext>
            </a:extLst>
          </p:cNvPr>
          <p:cNvSpPr txBox="1"/>
          <p:nvPr/>
        </p:nvSpPr>
        <p:spPr>
          <a:xfrm>
            <a:off x="1771650" y="666750"/>
            <a:ext cx="8991600" cy="307777"/>
          </a:xfrm>
          <a:prstGeom prst="rect">
            <a:avLst/>
          </a:prstGeom>
          <a:noFill/>
        </p:spPr>
        <p:txBody>
          <a:bodyPr wrap="square" rtlCol="0">
            <a:spAutoFit/>
          </a:bodyPr>
          <a:lstStyle/>
          <a:p>
            <a:r>
              <a:rPr lang="sv-SE" sz="1400" dirty="0"/>
              <a:t>Befolkningsutvecklingen</a:t>
            </a:r>
          </a:p>
        </p:txBody>
      </p:sp>
      <p:graphicFrame>
        <p:nvGraphicFramePr>
          <p:cNvPr id="3" name="Chart 2">
            <a:extLst>
              <a:ext uri="{FF2B5EF4-FFF2-40B4-BE49-F238E27FC236}">
                <a16:creationId xmlns="" xmlns:a16="http://schemas.microsoft.com/office/drawing/2014/main" id="{B309910C-913F-EBB4-C139-10EFA95F858B}"/>
              </a:ext>
            </a:extLst>
          </p:cNvPr>
          <p:cNvGraphicFramePr>
            <a:graphicFrameLocks/>
          </p:cNvGraphicFramePr>
          <p:nvPr>
            <p:extLst>
              <p:ext uri="{D42A27DB-BD31-4B8C-83A1-F6EECF244321}">
                <p14:modId xmlns:p14="http://schemas.microsoft.com/office/powerpoint/2010/main" val="2951683639"/>
              </p:ext>
            </p:extLst>
          </p:nvPr>
        </p:nvGraphicFramePr>
        <p:xfrm>
          <a:off x="661988" y="1073943"/>
          <a:ext cx="5434012" cy="29384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 xmlns:a16="http://schemas.microsoft.com/office/drawing/2014/main" id="{737E0BE9-ED10-C118-674E-3F3384AD05A4}"/>
              </a:ext>
            </a:extLst>
          </p:cNvPr>
          <p:cNvGraphicFramePr>
            <a:graphicFrameLocks/>
          </p:cNvGraphicFramePr>
          <p:nvPr>
            <p:extLst>
              <p:ext uri="{D42A27DB-BD31-4B8C-83A1-F6EECF244321}">
                <p14:modId xmlns:p14="http://schemas.microsoft.com/office/powerpoint/2010/main" val="3916037851"/>
              </p:ext>
            </p:extLst>
          </p:nvPr>
        </p:nvGraphicFramePr>
        <p:xfrm>
          <a:off x="819150" y="4295775"/>
          <a:ext cx="5048250" cy="23431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 xmlns:a16="http://schemas.microsoft.com/office/drawing/2014/main" id="{D330E7B9-4F92-3349-4316-692760733E4C}"/>
              </a:ext>
            </a:extLst>
          </p:cNvPr>
          <p:cNvGraphicFramePr>
            <a:graphicFrameLocks/>
          </p:cNvGraphicFramePr>
          <p:nvPr>
            <p:extLst>
              <p:ext uri="{D42A27DB-BD31-4B8C-83A1-F6EECF244321}">
                <p14:modId xmlns:p14="http://schemas.microsoft.com/office/powerpoint/2010/main" val="1148632068"/>
              </p:ext>
            </p:extLst>
          </p:nvPr>
        </p:nvGraphicFramePr>
        <p:xfrm>
          <a:off x="6470482" y="1073943"/>
          <a:ext cx="4606591" cy="3417846"/>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 xmlns:a16="http://schemas.microsoft.com/office/drawing/2014/main" id="{C99B1B49-69F4-6AEA-C655-7AD5323FB867}"/>
              </a:ext>
            </a:extLst>
          </p:cNvPr>
          <p:cNvSpPr txBox="1"/>
          <p:nvPr/>
        </p:nvSpPr>
        <p:spPr>
          <a:xfrm>
            <a:off x="6673516" y="4708358"/>
            <a:ext cx="4089734" cy="923330"/>
          </a:xfrm>
          <a:prstGeom prst="rect">
            <a:avLst/>
          </a:prstGeom>
          <a:noFill/>
        </p:spPr>
        <p:txBody>
          <a:bodyPr wrap="square" rtlCol="0">
            <a:spAutoFit/>
          </a:bodyPr>
          <a:lstStyle/>
          <a:p>
            <a:r>
              <a:rPr lang="sv-SE" dirty="0"/>
              <a:t>Kommentar: Befolkningen har blivit något mindre, äldre och med en större ”obalans” mellan män och kvinnor</a:t>
            </a:r>
          </a:p>
        </p:txBody>
      </p:sp>
    </p:spTree>
    <p:extLst>
      <p:ext uri="{BB962C8B-B14F-4D97-AF65-F5344CB8AC3E}">
        <p14:creationId xmlns:p14="http://schemas.microsoft.com/office/powerpoint/2010/main" val="409746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BE35C523-2FCC-4BAD-1890-A3B39D359F1F}"/>
              </a:ext>
            </a:extLst>
          </p:cNvPr>
          <p:cNvSpPr txBox="1"/>
          <p:nvPr/>
        </p:nvSpPr>
        <p:spPr>
          <a:xfrm>
            <a:off x="2269958" y="2117558"/>
            <a:ext cx="7162800" cy="523220"/>
          </a:xfrm>
          <a:prstGeom prst="rect">
            <a:avLst/>
          </a:prstGeom>
          <a:noFill/>
        </p:spPr>
        <p:txBody>
          <a:bodyPr wrap="square" rtlCol="0">
            <a:spAutoFit/>
          </a:bodyPr>
          <a:lstStyle/>
          <a:p>
            <a:pPr algn="ctr"/>
            <a:r>
              <a:rPr lang="sv-SE" sz="2800" dirty="0"/>
              <a:t>Självskattad hälsa</a:t>
            </a:r>
          </a:p>
        </p:txBody>
      </p:sp>
    </p:spTree>
    <p:extLst>
      <p:ext uri="{BB962C8B-B14F-4D97-AF65-F5344CB8AC3E}">
        <p14:creationId xmlns:p14="http://schemas.microsoft.com/office/powerpoint/2010/main" val="270500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A66251FB-3749-4705-CC42-9578C7C84BB1}"/>
              </a:ext>
            </a:extLst>
          </p:cNvPr>
          <p:cNvGraphicFramePr>
            <a:graphicFrameLocks/>
          </p:cNvGraphicFramePr>
          <p:nvPr>
            <p:extLst>
              <p:ext uri="{D42A27DB-BD31-4B8C-83A1-F6EECF244321}">
                <p14:modId xmlns:p14="http://schemas.microsoft.com/office/powerpoint/2010/main" val="3453310719"/>
              </p:ext>
            </p:extLst>
          </p:nvPr>
        </p:nvGraphicFramePr>
        <p:xfrm>
          <a:off x="633664" y="368968"/>
          <a:ext cx="5462336" cy="36335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0D420981-1927-0598-A436-3B96C02B25FE}"/>
              </a:ext>
            </a:extLst>
          </p:cNvPr>
          <p:cNvGraphicFramePr>
            <a:graphicFrameLocks/>
          </p:cNvGraphicFramePr>
          <p:nvPr>
            <p:extLst>
              <p:ext uri="{D42A27DB-BD31-4B8C-83A1-F6EECF244321}">
                <p14:modId xmlns:p14="http://schemas.microsoft.com/office/powerpoint/2010/main" val="526369925"/>
              </p:ext>
            </p:extLst>
          </p:nvPr>
        </p:nvGraphicFramePr>
        <p:xfrm>
          <a:off x="6096000" y="368968"/>
          <a:ext cx="5606716" cy="3633537"/>
        </p:xfrm>
        <a:graphic>
          <a:graphicData uri="http://schemas.openxmlformats.org/drawingml/2006/chart">
            <c:chart xmlns:c="http://schemas.openxmlformats.org/drawingml/2006/chart" xmlns:r="http://schemas.openxmlformats.org/officeDocument/2006/relationships" r:id="rId3"/>
          </a:graphicData>
        </a:graphic>
      </p:graphicFrame>
      <p:sp>
        <p:nvSpPr>
          <p:cNvPr id="4" name="Oval 3">
            <a:extLst>
              <a:ext uri="{FF2B5EF4-FFF2-40B4-BE49-F238E27FC236}">
                <a16:creationId xmlns="" xmlns:a16="http://schemas.microsoft.com/office/drawing/2014/main" id="{21CAA5B7-0370-247A-C6E9-168DF08ECAAF}"/>
              </a:ext>
            </a:extLst>
          </p:cNvPr>
          <p:cNvSpPr/>
          <p:nvPr/>
        </p:nvSpPr>
        <p:spPr>
          <a:xfrm>
            <a:off x="6416842" y="1034716"/>
            <a:ext cx="753979" cy="7218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Oval 4">
            <a:extLst>
              <a:ext uri="{FF2B5EF4-FFF2-40B4-BE49-F238E27FC236}">
                <a16:creationId xmlns="" xmlns:a16="http://schemas.microsoft.com/office/drawing/2014/main" id="{4D4DFCC7-1ABD-3B79-CEC4-4487E1EE8551}"/>
              </a:ext>
            </a:extLst>
          </p:cNvPr>
          <p:cNvSpPr/>
          <p:nvPr/>
        </p:nvSpPr>
        <p:spPr>
          <a:xfrm>
            <a:off x="4812632" y="1034716"/>
            <a:ext cx="1227221" cy="8903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Box 6">
            <a:extLst>
              <a:ext uri="{FF2B5EF4-FFF2-40B4-BE49-F238E27FC236}">
                <a16:creationId xmlns="" xmlns:a16="http://schemas.microsoft.com/office/drawing/2014/main" id="{D36FCBCC-7602-E3D4-DE17-9B6CFE0253C0}"/>
              </a:ext>
            </a:extLst>
          </p:cNvPr>
          <p:cNvSpPr txBox="1"/>
          <p:nvPr/>
        </p:nvSpPr>
        <p:spPr>
          <a:xfrm>
            <a:off x="842210" y="4419600"/>
            <a:ext cx="10788315" cy="954107"/>
          </a:xfrm>
          <a:prstGeom prst="rect">
            <a:avLst/>
          </a:prstGeom>
          <a:noFill/>
        </p:spPr>
        <p:txBody>
          <a:bodyPr wrap="square" rtlCol="0">
            <a:spAutoFit/>
          </a:bodyPr>
          <a:lstStyle/>
          <a:p>
            <a:r>
              <a:rPr lang="sv-SE" sz="1400" b="1" dirty="0"/>
              <a:t>Kommentar:</a:t>
            </a:r>
            <a:r>
              <a:rPr lang="sv-SE" sz="1400" dirty="0"/>
              <a:t> I de yngre åldersgrupperna anger man en god självskattad hälsa i större utsträckning jämfört med äldre åldersgrupper.  Generellt så anger män en god självskattad hälsa i större utsträckning än kvinnor. Bland män är det ett  relativt oförändrat mönster. Bland kvinnor är det däremot en utveckling där allt mindre andelar skatta sin hälsa som god, särskilt i gruppen 16-29 år. Både män och kvinnor ligger under ett ”riksgenomsnitt” avseende andelar som skattar sin hälsa som god. </a:t>
            </a:r>
          </a:p>
        </p:txBody>
      </p:sp>
      <p:sp>
        <p:nvSpPr>
          <p:cNvPr id="8" name="Oval 7">
            <a:extLst>
              <a:ext uri="{FF2B5EF4-FFF2-40B4-BE49-F238E27FC236}">
                <a16:creationId xmlns="" xmlns:a16="http://schemas.microsoft.com/office/drawing/2014/main" id="{5C2EED3B-F53A-3B16-D077-98227720FAA0}"/>
              </a:ext>
            </a:extLst>
          </p:cNvPr>
          <p:cNvSpPr/>
          <p:nvPr/>
        </p:nvSpPr>
        <p:spPr>
          <a:xfrm>
            <a:off x="2943726" y="1267326"/>
            <a:ext cx="850232" cy="5694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97140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DBE638D0-35F6-9536-7D2C-A6B20F392687}"/>
              </a:ext>
            </a:extLst>
          </p:cNvPr>
          <p:cNvSpPr txBox="1"/>
          <p:nvPr/>
        </p:nvSpPr>
        <p:spPr>
          <a:xfrm>
            <a:off x="2454442" y="2358189"/>
            <a:ext cx="6545179" cy="584775"/>
          </a:xfrm>
          <a:prstGeom prst="rect">
            <a:avLst/>
          </a:prstGeom>
          <a:noFill/>
        </p:spPr>
        <p:txBody>
          <a:bodyPr wrap="square" rtlCol="0">
            <a:spAutoFit/>
          </a:bodyPr>
          <a:lstStyle/>
          <a:p>
            <a:pPr algn="ctr"/>
            <a:r>
              <a:rPr lang="sv-SE" sz="3200" dirty="0"/>
              <a:t>Psykiskt välbefinnande</a:t>
            </a:r>
          </a:p>
        </p:txBody>
      </p:sp>
    </p:spTree>
    <p:extLst>
      <p:ext uri="{BB962C8B-B14F-4D97-AF65-F5344CB8AC3E}">
        <p14:creationId xmlns:p14="http://schemas.microsoft.com/office/powerpoint/2010/main" val="4222380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E4270C16-DD3C-507E-4C06-A64083D58468}"/>
              </a:ext>
            </a:extLst>
          </p:cNvPr>
          <p:cNvGraphicFramePr>
            <a:graphicFrameLocks/>
          </p:cNvGraphicFramePr>
          <p:nvPr>
            <p:extLst>
              <p:ext uri="{D42A27DB-BD31-4B8C-83A1-F6EECF244321}">
                <p14:modId xmlns:p14="http://schemas.microsoft.com/office/powerpoint/2010/main" val="452189782"/>
              </p:ext>
            </p:extLst>
          </p:nvPr>
        </p:nvGraphicFramePr>
        <p:xfrm>
          <a:off x="602583" y="362451"/>
          <a:ext cx="5156533" cy="37909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FF6141C3-A614-7D02-6D83-2AB5E6A229EE}"/>
              </a:ext>
            </a:extLst>
          </p:cNvPr>
          <p:cNvGraphicFramePr>
            <a:graphicFrameLocks/>
          </p:cNvGraphicFramePr>
          <p:nvPr>
            <p:extLst>
              <p:ext uri="{D42A27DB-BD31-4B8C-83A1-F6EECF244321}">
                <p14:modId xmlns:p14="http://schemas.microsoft.com/office/powerpoint/2010/main" val="3249284227"/>
              </p:ext>
            </p:extLst>
          </p:nvPr>
        </p:nvGraphicFramePr>
        <p:xfrm>
          <a:off x="6310060" y="362452"/>
          <a:ext cx="5279357" cy="379095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 xmlns:a16="http://schemas.microsoft.com/office/drawing/2014/main" id="{2AC12D85-540E-6568-31B9-565FC290E83A}"/>
              </a:ext>
            </a:extLst>
          </p:cNvPr>
          <p:cNvSpPr txBox="1"/>
          <p:nvPr/>
        </p:nvSpPr>
        <p:spPr>
          <a:xfrm>
            <a:off x="602583" y="4427621"/>
            <a:ext cx="4291263" cy="1754326"/>
          </a:xfrm>
          <a:prstGeom prst="rect">
            <a:avLst/>
          </a:prstGeom>
          <a:noFill/>
        </p:spPr>
        <p:txBody>
          <a:bodyPr wrap="square" rtlCol="0">
            <a:spAutoFit/>
          </a:bodyPr>
          <a:lstStyle/>
          <a:p>
            <a:r>
              <a:rPr lang="en-US" sz="1200" b="1" dirty="0" err="1"/>
              <a:t>Psykiskt</a:t>
            </a:r>
            <a:r>
              <a:rPr lang="en-US" sz="1200" b="1" dirty="0"/>
              <a:t> </a:t>
            </a:r>
            <a:r>
              <a:rPr lang="en-US" sz="1200" b="1" dirty="0" err="1"/>
              <a:t>välbefinnande</a:t>
            </a:r>
            <a:r>
              <a:rPr lang="en-US" sz="1200" b="1" dirty="0"/>
              <a:t> - Warwick Edinburgh Mental Well Being Scale (WEMWBS</a:t>
            </a:r>
            <a:r>
              <a:rPr lang="en-US" sz="1200" dirty="0"/>
              <a:t>):</a:t>
            </a:r>
          </a:p>
          <a:p>
            <a:r>
              <a:rPr lang="sv-SE" sz="1200" dirty="0"/>
              <a:t>Jag har haft en positiv syn på framtiden</a:t>
            </a:r>
          </a:p>
          <a:p>
            <a:r>
              <a:rPr lang="sv-SE" sz="1200" dirty="0"/>
              <a:t>Jag har känt att jag varit till nytta</a:t>
            </a:r>
          </a:p>
          <a:p>
            <a:r>
              <a:rPr lang="sv-SE" sz="1200" dirty="0"/>
              <a:t>Jag har känt mig lugn</a:t>
            </a:r>
          </a:p>
          <a:p>
            <a:r>
              <a:rPr lang="sv-SE" sz="1200" dirty="0"/>
              <a:t>Jag har hanterat problem på ett bra sätt</a:t>
            </a:r>
          </a:p>
          <a:p>
            <a:r>
              <a:rPr lang="sv-SE" sz="1200" dirty="0"/>
              <a:t>Jag har tänkt på ett klart sätt</a:t>
            </a:r>
          </a:p>
          <a:p>
            <a:r>
              <a:rPr lang="sv-SE" sz="1200" dirty="0"/>
              <a:t>Jag har känt mig nära andra människor</a:t>
            </a:r>
          </a:p>
          <a:p>
            <a:r>
              <a:rPr lang="sv-SE" sz="1200" dirty="0"/>
              <a:t>Jag har själv kunnat bestämma mig om saker och ting</a:t>
            </a:r>
          </a:p>
        </p:txBody>
      </p:sp>
      <p:sp>
        <p:nvSpPr>
          <p:cNvPr id="7" name="TextBox 6">
            <a:extLst>
              <a:ext uri="{FF2B5EF4-FFF2-40B4-BE49-F238E27FC236}">
                <a16:creationId xmlns="" xmlns:a16="http://schemas.microsoft.com/office/drawing/2014/main" id="{D0D7F152-49BB-0103-A5F8-5C39C7B836CF}"/>
              </a:ext>
            </a:extLst>
          </p:cNvPr>
          <p:cNvSpPr txBox="1"/>
          <p:nvPr/>
        </p:nvSpPr>
        <p:spPr>
          <a:xfrm>
            <a:off x="4997117" y="4507832"/>
            <a:ext cx="6592300" cy="1384995"/>
          </a:xfrm>
          <a:prstGeom prst="rect">
            <a:avLst/>
          </a:prstGeom>
          <a:noFill/>
        </p:spPr>
        <p:txBody>
          <a:bodyPr wrap="square" rtlCol="0">
            <a:spAutoFit/>
          </a:bodyPr>
          <a:lstStyle/>
          <a:p>
            <a:r>
              <a:rPr lang="sv-SE" sz="1400" b="1" dirty="0"/>
              <a:t>Kommentar</a:t>
            </a:r>
            <a:r>
              <a:rPr lang="sv-SE" sz="1400" dirty="0"/>
              <a:t>: Obs, endast åren 2018 och 2022 </a:t>
            </a:r>
            <a:r>
              <a:rPr lang="sv-SE" sz="1400" dirty="0" err="1"/>
              <a:t>pga</a:t>
            </a:r>
            <a:r>
              <a:rPr lang="sv-SE" sz="1400" dirty="0"/>
              <a:t> ändrade frågor.  Skillnaderna mellan män och kvinnor är små om inte hänsyn tas till ålder. Både män och kvinnor har i större utsträckning ett gott psykiskt välmående jämfört med riket som helhet. Däremot yngre kvinnor ett gott psykiskt välbefinnande i mindre utsträckning än unga män, i bägge grupperna har den andelen minskat. Störst andel med gott psykiskt välbefinnande är i åldersgruppen 65+ bland både män och kvinnor även fast den blivit mindre mellan åren.</a:t>
            </a:r>
          </a:p>
        </p:txBody>
      </p:sp>
      <p:sp>
        <p:nvSpPr>
          <p:cNvPr id="8" name="Oval 7">
            <a:extLst>
              <a:ext uri="{FF2B5EF4-FFF2-40B4-BE49-F238E27FC236}">
                <a16:creationId xmlns="" xmlns:a16="http://schemas.microsoft.com/office/drawing/2014/main" id="{25EC6D93-AA1A-A8F9-BF90-61846C0EDD42}"/>
              </a:ext>
            </a:extLst>
          </p:cNvPr>
          <p:cNvSpPr/>
          <p:nvPr/>
        </p:nvSpPr>
        <p:spPr>
          <a:xfrm>
            <a:off x="818147" y="1828800"/>
            <a:ext cx="906379"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Oval 8">
            <a:extLst>
              <a:ext uri="{FF2B5EF4-FFF2-40B4-BE49-F238E27FC236}">
                <a16:creationId xmlns="" xmlns:a16="http://schemas.microsoft.com/office/drawing/2014/main" id="{79875E6C-EDC2-29D7-414B-C133BCE63190}"/>
              </a:ext>
            </a:extLst>
          </p:cNvPr>
          <p:cNvSpPr/>
          <p:nvPr/>
        </p:nvSpPr>
        <p:spPr>
          <a:xfrm>
            <a:off x="6689558" y="1219200"/>
            <a:ext cx="753979"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Oval 9">
            <a:extLst>
              <a:ext uri="{FF2B5EF4-FFF2-40B4-BE49-F238E27FC236}">
                <a16:creationId xmlns="" xmlns:a16="http://schemas.microsoft.com/office/drawing/2014/main" id="{2E479D54-3F5A-A326-9EB7-BD626701F490}"/>
              </a:ext>
            </a:extLst>
          </p:cNvPr>
          <p:cNvSpPr/>
          <p:nvPr/>
        </p:nvSpPr>
        <p:spPr>
          <a:xfrm>
            <a:off x="3721768" y="721895"/>
            <a:ext cx="753979"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97021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DEB5A7DF-486F-D2B4-B4C7-5F9A6D376786}"/>
              </a:ext>
            </a:extLst>
          </p:cNvPr>
          <p:cNvGraphicFramePr>
            <a:graphicFrameLocks/>
          </p:cNvGraphicFramePr>
          <p:nvPr>
            <p:extLst>
              <p:ext uri="{D42A27DB-BD31-4B8C-83A1-F6EECF244321}">
                <p14:modId xmlns:p14="http://schemas.microsoft.com/office/powerpoint/2010/main" val="3380327119"/>
              </p:ext>
            </p:extLst>
          </p:nvPr>
        </p:nvGraphicFramePr>
        <p:xfrm>
          <a:off x="371976" y="322221"/>
          <a:ext cx="5419224" cy="32952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 xmlns:a16="http://schemas.microsoft.com/office/drawing/2014/main" id="{156F637B-CA4A-08E7-0E53-441CE460F125}"/>
              </a:ext>
            </a:extLst>
          </p:cNvPr>
          <p:cNvGraphicFramePr>
            <a:graphicFrameLocks/>
          </p:cNvGraphicFramePr>
          <p:nvPr>
            <p:extLst>
              <p:ext uri="{D42A27DB-BD31-4B8C-83A1-F6EECF244321}">
                <p14:modId xmlns:p14="http://schemas.microsoft.com/office/powerpoint/2010/main" val="1622484581"/>
              </p:ext>
            </p:extLst>
          </p:nvPr>
        </p:nvGraphicFramePr>
        <p:xfrm>
          <a:off x="6015788" y="104274"/>
          <a:ext cx="5582654" cy="351322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 xmlns:a16="http://schemas.microsoft.com/office/drawing/2014/main" id="{62C98C41-4D3D-4F2C-ECF9-459B9945B795}"/>
              </a:ext>
            </a:extLst>
          </p:cNvPr>
          <p:cNvSpPr txBox="1"/>
          <p:nvPr/>
        </p:nvSpPr>
        <p:spPr>
          <a:xfrm>
            <a:off x="834188" y="3689684"/>
            <a:ext cx="9344527" cy="738664"/>
          </a:xfrm>
          <a:prstGeom prst="rect">
            <a:avLst/>
          </a:prstGeom>
          <a:noFill/>
        </p:spPr>
        <p:txBody>
          <a:bodyPr wrap="square" rtlCol="0">
            <a:spAutoFit/>
          </a:bodyPr>
          <a:lstStyle/>
          <a:p>
            <a:r>
              <a:rPr lang="sv-SE" sz="1400" b="1" dirty="0"/>
              <a:t>Kommentar</a:t>
            </a:r>
            <a:r>
              <a:rPr lang="sv-SE" sz="1400" dirty="0"/>
              <a:t>: Kvinnor känner sig stressade i större utsträckning än män i samtliga åldersgrupper och under samtliga år. En tendens är att också att upplevelsen av stress har blivit vanligare bland kvinnor mellan 2014-2022. Både män och kvinnor är mindre ”stressade” i jämförelse med ett riksgenomsnitt.</a:t>
            </a:r>
          </a:p>
        </p:txBody>
      </p:sp>
    </p:spTree>
    <p:extLst>
      <p:ext uri="{BB962C8B-B14F-4D97-AF65-F5344CB8AC3E}">
        <p14:creationId xmlns:p14="http://schemas.microsoft.com/office/powerpoint/2010/main" val="2519266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C7075608-877A-94F5-530D-14CCD644500B}"/>
              </a:ext>
            </a:extLst>
          </p:cNvPr>
          <p:cNvSpPr txBox="1"/>
          <p:nvPr/>
        </p:nvSpPr>
        <p:spPr>
          <a:xfrm>
            <a:off x="2173705" y="2237874"/>
            <a:ext cx="7467600" cy="461665"/>
          </a:xfrm>
          <a:prstGeom prst="rect">
            <a:avLst/>
          </a:prstGeom>
          <a:noFill/>
        </p:spPr>
        <p:txBody>
          <a:bodyPr wrap="square" rtlCol="0">
            <a:spAutoFit/>
          </a:bodyPr>
          <a:lstStyle/>
          <a:p>
            <a:pPr algn="ctr"/>
            <a:r>
              <a:rPr lang="sv-SE" sz="2400" dirty="0"/>
              <a:t>Fysiskt hälsotillstånd</a:t>
            </a:r>
          </a:p>
        </p:txBody>
      </p:sp>
    </p:spTree>
    <p:extLst>
      <p:ext uri="{BB962C8B-B14F-4D97-AF65-F5344CB8AC3E}">
        <p14:creationId xmlns:p14="http://schemas.microsoft.com/office/powerpoint/2010/main" val="1007646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EDEF5F9D-9564-5EF3-0D48-C94F4374E12F}"/>
              </a:ext>
            </a:extLst>
          </p:cNvPr>
          <p:cNvGraphicFramePr>
            <a:graphicFrameLocks/>
          </p:cNvGraphicFramePr>
          <p:nvPr>
            <p:extLst>
              <p:ext uri="{D42A27DB-BD31-4B8C-83A1-F6EECF244321}">
                <p14:modId xmlns:p14="http://schemas.microsoft.com/office/powerpoint/2010/main" val="1654384392"/>
              </p:ext>
            </p:extLst>
          </p:nvPr>
        </p:nvGraphicFramePr>
        <p:xfrm>
          <a:off x="474495" y="527760"/>
          <a:ext cx="5621505" cy="29012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 xmlns:a16="http://schemas.microsoft.com/office/drawing/2014/main" id="{B95E5FED-12CE-BBB5-58B7-7D2483F8D9CF}"/>
              </a:ext>
            </a:extLst>
          </p:cNvPr>
          <p:cNvGraphicFramePr>
            <a:graphicFrameLocks/>
          </p:cNvGraphicFramePr>
          <p:nvPr>
            <p:extLst>
              <p:ext uri="{D42A27DB-BD31-4B8C-83A1-F6EECF244321}">
                <p14:modId xmlns:p14="http://schemas.microsoft.com/office/powerpoint/2010/main" val="3809592407"/>
              </p:ext>
            </p:extLst>
          </p:nvPr>
        </p:nvGraphicFramePr>
        <p:xfrm>
          <a:off x="6095999" y="609600"/>
          <a:ext cx="5621506" cy="2819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 xmlns:a16="http://schemas.microsoft.com/office/drawing/2014/main" id="{8B9F7A9D-5210-FBC5-308D-91B7209F845D}"/>
              </a:ext>
            </a:extLst>
          </p:cNvPr>
          <p:cNvSpPr txBox="1"/>
          <p:nvPr/>
        </p:nvSpPr>
        <p:spPr>
          <a:xfrm>
            <a:off x="828674" y="4086225"/>
            <a:ext cx="10010775" cy="923330"/>
          </a:xfrm>
          <a:prstGeom prst="rect">
            <a:avLst/>
          </a:prstGeom>
          <a:noFill/>
        </p:spPr>
        <p:txBody>
          <a:bodyPr wrap="square" rtlCol="0">
            <a:spAutoFit/>
          </a:bodyPr>
          <a:lstStyle/>
          <a:p>
            <a:r>
              <a:rPr lang="sv-SE" dirty="0"/>
              <a:t>Generellt så är det större andelar både bland män och kvinnor som har besvär med diabetes (vanligare bland män), högt blodtryck och astma jämfört med riket. Andelen med allergiska besvär är dock mindre i Norrbotten. Andelen med högt blodtryck i Norrbotten har ökat påtagligt mellan 2018 och 2022.</a:t>
            </a:r>
          </a:p>
        </p:txBody>
      </p:sp>
    </p:spTree>
    <p:extLst>
      <p:ext uri="{BB962C8B-B14F-4D97-AF65-F5344CB8AC3E}">
        <p14:creationId xmlns:p14="http://schemas.microsoft.com/office/powerpoint/2010/main" val="3129507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p:Policy xmlns:p="office.server.policy" id="" local="true">
  <p:Name>Informerande</p:Name>
  <p:Description/>
  <p:Statement/>
  <p:PolicyItems>
    <p:PolicyItem featureId="Microsoft.Office.RecordsManagement.PolicyFeatures.Expiration" staticId="0x010100D7963E0E5B7A40E5AEA07389401D709F007B1238BBD93543428C20870054E92DBF|1214505165" UniqueId="15436f43-43ec-43f4-afa0-3fdfa097cfae">
      <p:Name>Bevarande</p:Name>
      <p:Description>Automatisk schemaläggning av innehåll som ska bearbetas, och utföra en bevarandeåtgärd på innehåll som har nått sitt förfallodatum.</p:Description>
      <p:CustomData>
        <Schedules nextStageId="3" default="true">
          <Schedule type="Default">
            <stages>
              <data stageId="1" recur="true" offset="36" unit="months">
                <formula id="Microsoft.Office.RecordsManagement.PolicyFeatures.Expiration.Formula.BuiltIn">
                  <number>0</number>
                  <property>NLLThinningTime</property>
                  <propertyid>2793489f-7251-475b-a975-480031914936</propertyid>
                  <period>months</period>
                </formula>
                <action type="workflow" id="d9837362-db90-41fe-8d27-3f4e28fd673a"/>
              </data>
              <data stageId="2">
                <formula id="Microsoft.Office.RecordsManagement.PolicyFeatures.Expiration.Formula.BuiltIn">
                  <number>1</number>
                  <property>NLLThinningTime</property>
                  <propertyid>2793489f-7251-475b-a975-480031914936</propertyid>
                  <period>months</period>
                </formula>
                <action type="action" id="Microsoft.Office.RecordsManagement.PolicyFeatures.Expiration.Action.MoveToRecycleBin"/>
              </data>
            </stages>
          </Schedule>
        </Schedules>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Informerande dokument" ma:contentTypeID="0x010100D7963E0E5B7A40E5AEA07389401D709F007B1238BBD93543428C20870054E92DBF0100907CEEA6569A954C976B7824CE75F91F" ma:contentTypeVersion="1901" ma:contentTypeDescription="Informerande dokument" ma:contentTypeScope="" ma:versionID="0d2ea5254435ce449ba4345849b71f0b">
  <xsd:schema xmlns:xsd="http://www.w3.org/2001/XMLSchema" xmlns:xs="http://www.w3.org/2001/XMLSchema" xmlns:p="http://schemas.microsoft.com/office/2006/metadata/properties" xmlns:ns1="http://schemas.microsoft.com/sharepoint/v3" xmlns:ns2="c7918ce9-5289-4a18-805d-4141408e948c" xmlns:ns3="e1dec489-f745-4ed5-9c00-958a11aea6df" targetNamespace="http://schemas.microsoft.com/office/2006/metadata/properties" ma:root="true" ma:fieldsID="393aa15b8445c5d57fbc4a5f98ab5b74" ns1:_="" ns2:_="" ns3:_="">
    <xsd:import namespace="http://schemas.microsoft.com/sharepoint/v3"/>
    <xsd:import namespace="c7918ce9-5289-4a18-805d-4141408e948c"/>
    <xsd:import namespace="e1dec489-f745-4ed5-9c00-958a11aea6df"/>
    <xsd:element name="properties">
      <xsd:complexType>
        <xsd:sequence>
          <xsd:element name="documentManagement">
            <xsd:complexType>
              <xsd:all>
                <xsd:element ref="ns2:_dlc_DocId" minOccurs="0"/>
                <xsd:element ref="ns2:_dlc_DocIdUrl" minOccurs="0"/>
                <xsd:element ref="ns2:_dlc_DocIdPersistId" minOccurs="0"/>
                <xsd:element ref="ns3:VIS_DocumentId" minOccurs="0"/>
                <xsd:element ref="ns1:NLLStakeholderTaxHTField0" minOccurs="0"/>
                <xsd:element ref="ns2:TaxKeywordTaxHTField" minOccurs="0"/>
                <xsd:element ref="ns3:DocumentStatus" minOccurs="0"/>
                <xsd:element ref="ns1:NLLInformationclass"/>
                <xsd:element ref="ns1:NLLThinningTime" minOccurs="0"/>
                <xsd:element ref="ns3:VISResponsible"/>
                <xsd:element ref="ns1:AnsvarigQuickpart" minOccurs="0"/>
                <xsd:element ref="ns1:NLLDocumentTypeTaxHTField0" minOccurs="0"/>
                <xsd:element ref="ns1:_dlc_Exempt" minOccurs="0"/>
                <xsd:element ref="ns1:_dlc_ExpireDateSaved" minOccurs="0"/>
                <xsd:element ref="ns1:_dlc_ExpireDate" minOccurs="0"/>
                <xsd:element ref="ns1:prdProcessTaxHTField0" minOccurs="0"/>
                <xsd:element ref="ns1:NLLVersion" minOccurs="0"/>
                <xsd:element ref="ns1:NLLModifiedBy" minOccurs="0"/>
                <xsd:element ref="ns1:NLLDocumentIDValue" minOccurs="0"/>
                <xsd:element ref="ns1:NLLPublishingstatus" minOccurs="0"/>
                <xsd:element ref="ns1:NLLDiarienummer" minOccurs="0"/>
                <xsd:element ref="ns1:NLLPublishDate" minOccurs="0"/>
                <xsd:element ref="ns1:NLLInformationCollectionTaxHTField0" minOccurs="0"/>
                <xsd:element ref="ns1:NLLProducerPlaceTaxHTField0" minOccurs="0"/>
                <xsd:element ref="ns1:NLLEstablishedBy"/>
                <xsd:element ref="ns1:NLLEstablishedByQuickpart" minOccurs="0"/>
                <xsd:element ref="ns1:VersionComment" minOccurs="0"/>
                <xsd:element ref="ns1:NLLPublishDateQuickpart" minOccurs="0"/>
                <xsd:element ref="ns1:NLLLockWorkflows" minOccurs="0"/>
                <xsd:element ref="ns1:NLLPublish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LLStakeholderTaxHTField0" ma:index="13" nillable="true" ma:taxonomy="true" ma:internalName="NLLStakeholderTaxHTField0" ma:taxonomyFieldName="NLLStakeholder" ma:displayName="Gäller för verksamhet" ma:fieldId="{fc9b4796-81cc-4809-b89e-b480826c68b7}" ma:taxonomyMulti="true" ma:sspId="39d54842-4abd-4019-b0bf-19e71d696155" ma:termSetId="012a677c-9277-4d4c-83ea-a9768cc27725" ma:anchorId="00000000-0000-0000-0000-000000000000" ma:open="false" ma:isKeyword="false">
      <xsd:complexType>
        <xsd:sequence>
          <xsd:element ref="pc:Terms" minOccurs="0" maxOccurs="1"/>
        </xsd:sequence>
      </xsd:complexType>
    </xsd:element>
    <xsd:element name="NLLInformationclass" ma:index="17" ma:displayName="Informationsklass" ma:internalName="NLLInformationclass">
      <xsd:simpleType>
        <xsd:restriction base="dms:Choice">
          <xsd:enumeration value="Publik"/>
          <xsd:enumeration value="Intern alla"/>
          <xsd:enumeration value="Intern skyddad"/>
        </xsd:restriction>
      </xsd:simpleType>
    </xsd:element>
    <xsd:element name="NLLThinningTime" ma:index="19" nillable="true" ma:displayName="Gallringsfrist" ma:format="DateOnly" ma:hidden="true" ma:internalName="NLLThinningTime">
      <xsd:simpleType>
        <xsd:restriction base="dms:DateTime"/>
      </xsd:simpleType>
    </xsd:element>
    <xsd:element name="AnsvarigQuickpart" ma:index="21" nillable="true" ma:displayName="AnsvarigQuickpart" ma:hidden="true" ma:internalName="AnsvarigQuickpart">
      <xsd:simpleType>
        <xsd:restriction base="dms:Text"/>
      </xsd:simpleType>
    </xsd:element>
    <xsd:element name="NLLDocumentTypeTaxHTField0" ma:index="23" ma:taxonomy="true" ma:internalName="NLLDocumentTypeTaxHTField0" ma:taxonomyFieldName="NLLDocumentType" ma:displayName="Dokumenttyp" ma:fieldId="{38578a5b-744a-40d6-84e1-ab48bc8b5a57}" ma:sspId="39d54842-4abd-4019-b0bf-19e71d696155" ma:termSetId="52dfd850-14dd-4e84-a867-57b1223f01ac" ma:anchorId="00000000-0000-0000-0000-000000000000" ma:open="false" ma:isKeyword="false">
      <xsd:complexType>
        <xsd:sequence>
          <xsd:element ref="pc:Terms" minOccurs="0" maxOccurs="1"/>
        </xsd:sequence>
      </xsd:complexType>
    </xsd:element>
    <xsd:element name="_dlc_Exempt" ma:index="24" nillable="true" ma:displayName="Undanta från princip" ma:hidden="true" ma:internalName="_dlc_Exempt" ma:readOnly="true">
      <xsd:simpleType>
        <xsd:restriction base="dms:Unknown"/>
      </xsd:simpleType>
    </xsd:element>
    <xsd:element name="_dlc_ExpireDateSaved" ma:index="25" nillable="true" ma:displayName="Originalförfallodag" ma:hidden="true" ma:internalName="_dlc_ExpireDateSaved" ma:readOnly="true">
      <xsd:simpleType>
        <xsd:restriction base="dms:DateTime"/>
      </xsd:simpleType>
    </xsd:element>
    <xsd:element name="_dlc_ExpireDate" ma:index="26" nillable="true" ma:displayName="Förfallodatum" ma:description="" ma:hidden="true" ma:indexed="true" ma:internalName="_dlc_ExpireDate" ma:readOnly="true">
      <xsd:simpleType>
        <xsd:restriction base="dms:DateTime"/>
      </xsd:simpleType>
    </xsd:element>
    <xsd:element name="prdProcessTaxHTField0" ma:index="27" nillable="true" ma:taxonomy="true" ma:internalName="prdProcessTaxHTField0" ma:taxonomyFieldName="prdProcess" ma:displayName="Process" ma:fieldId="{7458416b-87c5-4f2a-97ed-9ee5dd1e516d}" ma:taxonomyMulti="true" ma:sspId="39d54842-4abd-4019-b0bf-19e71d696155" ma:termSetId="747d8a4a-b066-47e6-b826-8f1c93ac4001" ma:anchorId="00000000-0000-0000-0000-000000000000" ma:open="false" ma:isKeyword="false">
      <xsd:complexType>
        <xsd:sequence>
          <xsd:element ref="pc:Terms" minOccurs="0" maxOccurs="1"/>
        </xsd:sequence>
      </xsd:complexType>
    </xsd:element>
    <xsd:element name="NLLVersion" ma:index="28" nillable="true" ma:displayName="Version" ma:internalName="NLLVersion" ma:readOnly="false">
      <xsd:simpleType>
        <xsd:restriction base="dms:Text"/>
      </xsd:simpleType>
    </xsd:element>
    <xsd:element name="NLLModifiedBy" ma:index="29" nillable="true" ma:displayName="Upprättad av" ma:hidden="true" ma:internalName="NLLModifiedBy">
      <xsd:simpleType>
        <xsd:restriction base="dms:Text"/>
      </xsd:simpleType>
    </xsd:element>
    <xsd:element name="NLLDocumentIDValue" ma:index="30" nillable="true" ma:displayName="Dokument-Id Värde" ma:hidden="true" ma:internalName="NLLDocumentIDValue">
      <xsd:simpleType>
        <xsd:restriction base="dms:Text"/>
      </xsd:simpleType>
    </xsd:element>
    <xsd:element name="NLLPublishingstatus" ma:index="31" nillable="true" ma:displayName="Publiceringsstatus" ma:internalName="NLLPublishingstatus" ma:readOnly="false">
      <xsd:simpleType>
        <xsd:restriction base="dms:Choice">
          <xsd:enumeration value="Ej Publicerad"/>
          <xsd:enumeration value="Publicerad"/>
          <xsd:enumeration value="Avpublicerad"/>
          <xsd:enumeration value="Revidering krävs"/>
          <xsd:enumeration value="Revidering pågår"/>
        </xsd:restriction>
      </xsd:simpleType>
    </xsd:element>
    <xsd:element name="NLLDiarienummer" ma:index="32" nillable="true" ma:displayName="Diarienummer" ma:description="" ma:internalName="NLLDiarienummer" ma:readOnly="false">
      <xsd:simpleType>
        <xsd:restriction base="dms:Text"/>
      </xsd:simpleType>
    </xsd:element>
    <xsd:element name="NLLPublishDate" ma:index="34" nillable="true" ma:displayName="Publiceringsdatum" ma:format="DateOnly" ma:hidden="true" ma:internalName="NLLPublishDate">
      <xsd:simpleType>
        <xsd:restriction base="dms:DateTime"/>
      </xsd:simpleType>
    </xsd:element>
    <xsd:element name="NLLInformationCollectionTaxHTField0" ma:index="35" nillable="true" ma:taxonomy="true" ma:internalName="NLLInformationCollectionTaxHTField0" ma:taxonomyFieldName="NLLInformationCollection" ma:displayName="Informationssamling" ma:fieldId="{5965f86f-d738-4017-88d8-24d6ef34a791}" ma:taxonomyMulti="true" ma:sspId="39d54842-4abd-4019-b0bf-19e71d696155" ma:termSetId="60e00f7a-77a4-4c71-b63e-bae2eb97b373" ma:anchorId="00000000-0000-0000-0000-000000000000" ma:open="false" ma:isKeyword="false">
      <xsd:complexType>
        <xsd:sequence>
          <xsd:element ref="pc:Terms" minOccurs="0" maxOccurs="1"/>
        </xsd:sequence>
      </xsd:complexType>
    </xsd:element>
    <xsd:element name="NLLProducerPlaceTaxHTField0" ma:index="37" nillable="true" ma:taxonomy="true" ma:internalName="NLLProducerPlaceTaxHTField0" ma:taxonomyFieldName="NLLProducerPlace" ma:displayName="Producentplats" ma:fieldId="{e174ebea-294d-44bc-9c09-0f97f1197811}" ma:sspId="39d54842-4abd-4019-b0bf-19e71d696155" ma:termSetId="45f1cc5b-3028-4a82-8c90-ecfb5e2e8603" ma:anchorId="00000000-0000-0000-0000-000000000000" ma:open="false" ma:isKeyword="false">
      <xsd:complexType>
        <xsd:sequence>
          <xsd:element ref="pc:Terms" minOccurs="0" maxOccurs="1"/>
        </xsd:sequence>
      </xsd:complexType>
    </xsd:element>
    <xsd:element name="NLLEstablishedBy" ma:index="38" ma:displayName="Upprättad av" ma:list="UserInfo" ma:SharePointGroup="0" ma:internalName="NLLEstablished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NLLEstablishedByQuickpart" ma:index="39" nillable="true" ma:displayName="Upprättad av Quickpart" ma:hidden="true" ma:internalName="NLLEstablishedByQuickpart">
      <xsd:simpleType>
        <xsd:restriction base="dms:Text"/>
      </xsd:simpleType>
    </xsd:element>
    <xsd:element name="VersionComment" ma:index="40" nillable="true" ma:displayName="Versionskommentar" ma:hidden="true" ma:internalName="VersionComment" ma:readOnly="false">
      <xsd:simpleType>
        <xsd:restriction base="dms:Text"/>
      </xsd:simpleType>
    </xsd:element>
    <xsd:element name="NLLPublishDateQuickpart" ma:index="41" nillable="true" ma:displayName="Publiceringsdatum Quickpart" ma:hidden="true" ma:internalName="NLLPublishDateQuickpart">
      <xsd:simpleType>
        <xsd:restriction base="dms:Text"/>
      </xsd:simpleType>
    </xsd:element>
    <xsd:element name="NLLLockWorkflows" ma:index="42" nillable="true" ma:displayName="ArbetsflödeKörs" ma:default="0" ma:hidden="true" ma:internalName="NLLLockWorkflows">
      <xsd:simpleType>
        <xsd:restriction base="dms:Boolean"/>
      </xsd:simpleType>
    </xsd:element>
    <xsd:element name="NLLPublished" ma:index="43" nillable="true" ma:displayName="Publicerad" ma:hidden="true" ma:internalName="NLLPublishe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918ce9-5289-4a18-805d-4141408e948c" elementFormDefault="qualified">
    <xsd:import namespace="http://schemas.microsoft.com/office/2006/documentManagement/types"/>
    <xsd:import namespace="http://schemas.microsoft.com/office/infopath/2007/PartnerControls"/>
    <xsd:element name="_dlc_DocId" ma:index="8" nillable="true" ma:displayName="Dokument-ID-värde" ma:description="Värdet för dokument-ID som tilldelats till det här objektet." ma:internalName="_dlc_DocId" ma:readOnly="true">
      <xsd:simpleType>
        <xsd:restriction base="dms:Text"/>
      </xsd:simpleType>
    </xsd:element>
    <xsd:element name="_dlc_DocIdUrl" ma:index="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Spara ID" ma:description="Behåll ID vid tillägg." ma:hidden="true" ma:internalName="_dlc_DocIdPersistId" ma:readOnly="true">
      <xsd:simpleType>
        <xsd:restriction base="dms:Boolean"/>
      </xsd:simpleType>
    </xsd:element>
    <xsd:element name="TaxKeywordTaxHTField" ma:index="15" nillable="true" ma:taxonomy="true" ma:internalName="TaxKeywordTaxHTField" ma:taxonomyFieldName="TaxKeyword" ma:displayName="NLL-Nyckelord" ma:fieldId="{23f27201-bee3-471e-b2e7-b64fd8b7ca38}" ma:taxonomyMulti="true" ma:sspId="39d54842-4abd-4019-b0bf-19e71d696155"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dec489-f745-4ed5-9c00-958a11aea6df" elementFormDefault="qualified">
    <xsd:import namespace="http://schemas.microsoft.com/office/2006/documentManagement/types"/>
    <xsd:import namespace="http://schemas.microsoft.com/office/infopath/2007/PartnerControls"/>
    <xsd:element name="VIS_DocumentId" ma:index="12" nillable="true" ma:displayName="Producentplats ID" ma:hidden="true" ma:internalName="VIS_Doc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ocumentStatus" ma:index="16" nillable="true" ma:displayName="Dokumentstatus" ma:hidden="true" ma:internalName="Dokumentstatus"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VISResponsible" ma:index="20" ma:displayName="Ansvarig" ma:list="UserInfo" ma:internalName="VISResponsible"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NLLPublishDate xmlns="http://schemas.microsoft.com/sharepoint/v3">2023-04-25T22:00:00+00:00</NLLPublishDate>
    <NLLPublished xmlns="http://schemas.microsoft.com/sharepoint/v3" xsi:nil="true"/>
    <NLLPublishingstatus xmlns="http://schemas.microsoft.com/sharepoint/v3">Publicerad</NLLPublishingstatus>
    <NLLDocumentIDValue xmlns="http://schemas.microsoft.com/sharepoint/v3">ARBGRP751-1577726852-134</NLLDocumentIDValue>
    <NLLThinningTime xmlns="http://schemas.microsoft.com/sharepoint/v3">2026-04-25T22:00:00+00:00</NLLThinningTime>
    <NLLPublishDateQuickpart xmlns="http://schemas.microsoft.com/sharepoint/v3">2023-04-26</NLLPublishDateQuickpart>
    <NLLInformationCollectionTaxHTField0 xmlns="http://schemas.microsoft.com/sharepoint/v3">
      <Terms xmlns="http://schemas.microsoft.com/office/infopath/2007/PartnerControls"/>
    </NLLInformationCollectionTaxHTField0>
    <NLLLockWorkflows xmlns="http://schemas.microsoft.com/sharepoint/v3">false</NLLLockWorkflows>
    <NLLEstablishedByQuickpart xmlns="http://schemas.microsoft.com/sharepoint/v3">Johanna Widgren</NLLEstablishedByQuickpart>
    <prdProcessTaxHTField0 xmlns="http://schemas.microsoft.com/sharepoint/v3">
      <Terms xmlns="http://schemas.microsoft.com/office/infopath/2007/PartnerControls"/>
    </prdProcessTaxHTField0>
    <AnsvarigQuickpart xmlns="http://schemas.microsoft.com/sharepoint/v3">Johanna Widgren</AnsvarigQuickpart>
    <NLLEstablishedBy xmlns="http://schemas.microsoft.com/sharepoint/v3">
      <UserInfo>
        <DisplayName>Johanna Widgren</DisplayName>
        <AccountId>1564</AccountId>
        <AccountType/>
      </UserInfo>
    </NLLEstablishedBy>
    <NLLStakeholderTaxHTField0 xmlns="http://schemas.microsoft.com/sharepoint/v3">
      <Terms xmlns="http://schemas.microsoft.com/office/infopath/2007/PartnerControls"/>
    </NLLStakeholderTaxHTField0>
    <NLLDocumentTypeTaxHTField0 xmlns="http://schemas.microsoft.com/sharepoint/v3">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981e6eac-a633-4de2-91a2-d5e48e1c0d00</TermId>
        </TermInfo>
      </Terms>
    </NLLDocumentTypeTaxHTField0>
    <NLLVersion xmlns="http://schemas.microsoft.com/sharepoint/v3">1.0</NLLVersion>
    <NLLInformationclass xmlns="http://schemas.microsoft.com/sharepoint/v3">Publik</NLLInformationclass>
    <NLLModifiedBy xmlns="http://schemas.microsoft.com/sharepoint/v3">Johanna Widgren</NLLModifiedBy>
    <NLLProducerPlaceTaxHTField0 xmlns="http://schemas.microsoft.com/sharepoint/v3">
      <Terms xmlns="http://schemas.microsoft.com/office/infopath/2007/PartnerControls">
        <TermInfo xmlns="http://schemas.microsoft.com/office/infopath/2007/PartnerControls">
          <TermName xmlns="http://schemas.microsoft.com/office/infopath/2007/PartnerControls">Utbildning förtroendevalda</TermName>
          <TermId xmlns="http://schemas.microsoft.com/office/infopath/2007/PartnerControls">d5a26273-7617-43ab-a87e-bcd814501755</TermId>
        </TermInfo>
      </Terms>
    </NLLProducerPlaceTaxHTField0>
    <VersionComment xmlns="http://schemas.microsoft.com/sharepoint/v3" xsi:nil="true"/>
    <NLLDiarienummer xmlns="http://schemas.microsoft.com/sharepoint/v3" xsi:nil="true"/>
    <TaxKeywordTaxHTField xmlns="c7918ce9-5289-4a18-805d-4141408e948c">
      <Terms xmlns="http://schemas.microsoft.com/office/infopath/2007/PartnerControls">
        <TermInfo xmlns="http://schemas.microsoft.com/office/infopath/2007/PartnerControls">
          <TermName xmlns="http://schemas.microsoft.com/office/infopath/2007/PartnerControls">2023</TermName>
          <TermId xmlns="http://schemas.microsoft.com/office/infopath/2007/PartnerControls">62465650-aada-403d-9485-0b35e331e001</TermId>
        </TermInfo>
        <TermInfo xmlns="http://schemas.microsoft.com/office/infopath/2007/PartnerControls">
          <TermName xmlns="http://schemas.microsoft.com/office/infopath/2007/PartnerControls">Utbildning förtroendevalda</TermName>
          <TermId xmlns="http://schemas.microsoft.com/office/infopath/2007/PartnerControls">d5a26273-7617-43ab-a87e-bcd814501755</TermId>
        </TermInfo>
      </Terms>
    </TaxKeywordTaxHTField>
    <_dlc_DocId xmlns="c7918ce9-5289-4a18-805d-4141408e948c">ARBGRP751-1577726852-134</_dlc_DocId>
    <_dlc_DocIdUrl xmlns="c7918ce9-5289-4a18-805d-4141408e948c">
      <Url>http://spportal.extvis.local/process/administrativ/_layouts/15/DocIdRedir.aspx?ID=ARBGRP751-1577726852-134</Url>
      <Description>ARBGRP751-1577726852-134</Description>
    </_dlc_DocIdUrl>
    <_dlc_DocIdPersistId xmlns="c7918ce9-5289-4a18-805d-4141408e948c">true</_dlc_DocIdPersistId>
    <_dlc_ExpireDateSaved xmlns="http://schemas.microsoft.com/sharepoint/v3" xsi:nil="true"/>
    <_dlc_ExpireDate xmlns="http://schemas.microsoft.com/sharepoint/v3">2026-05-25T22:00:00+00:00</_dlc_ExpireDate>
    <VIS_DocumentId xmlns="e1dec489-f745-4ed5-9c00-958a11aea6df">
      <Url>https://samarbeta.nll.se/producentplats/utbildningfortroendevalda/_layouts/15/DocIdRedir.aspx?ID=ARBGRP751-1577726852-134</Url>
      <Description>ARBGRP751-1577726852-134</Description>
    </VIS_DocumentId>
    <VISResponsible xmlns="e1dec489-f745-4ed5-9c00-958a11aea6df">
      <UserInfo>
        <DisplayName>Johanna Widgren</DisplayName>
        <AccountId>1564</AccountId>
        <AccountType/>
      </UserInfo>
    </VISResponsible>
    <DocumentStatus xmlns="e1dec489-f745-4ed5-9c00-958a11aea6df">
      <Url>https://samarbeta.nll.se/producentplats/utbildningfortroendevalda/_layouts/15/wrkstat.aspx?List=e174db17-060a-40d8-8f9c-85be6e684895&amp;WorkflowInstanceName=ac4e9d8c-3423-4034-bc77-0cc659165742</Url>
      <Description>Publicerad</Description>
    </DocumentStatus>
    <_dlc_Exempt xmlns="http://schemas.microsoft.com/sharepoint/v3">false</_dlc_Exempt>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DADE82-2CD7-4376-9112-7B933CBFC155}"/>
</file>

<file path=customXml/itemProps2.xml><?xml version="1.0" encoding="utf-8"?>
<ds:datastoreItem xmlns:ds="http://schemas.openxmlformats.org/officeDocument/2006/customXml" ds:itemID="{ADFE6664-E537-458B-A074-60479D746919}"/>
</file>

<file path=customXml/itemProps3.xml><?xml version="1.0" encoding="utf-8"?>
<ds:datastoreItem xmlns:ds="http://schemas.openxmlformats.org/officeDocument/2006/customXml" ds:itemID="{D07EACF0-61A9-4ED2-A460-3FEB7688A4F1}"/>
</file>

<file path=customXml/itemProps4.xml><?xml version="1.0" encoding="utf-8"?>
<ds:datastoreItem xmlns:ds="http://schemas.openxmlformats.org/officeDocument/2006/customXml" ds:itemID="{DA7C36C4-2DE8-4616-8BA7-39CD3D7AAAC2}"/>
</file>

<file path=customXml/itemProps5.xml><?xml version="1.0" encoding="utf-8"?>
<ds:datastoreItem xmlns:ds="http://schemas.openxmlformats.org/officeDocument/2006/customXml" ds:itemID="{F951C7C9-1698-48F2-AC45-8F5BFDD03DFD}"/>
</file>

<file path=docProps/app.xml><?xml version="1.0" encoding="utf-8"?>
<Properties xmlns="http://schemas.openxmlformats.org/officeDocument/2006/extended-properties" xmlns:vt="http://schemas.openxmlformats.org/officeDocument/2006/docPropsVTypes">
  <TotalTime>1033</TotalTime>
  <Words>1166</Words>
  <Application>Microsoft Office PowerPoint</Application>
  <PresentationFormat>Bredbild</PresentationFormat>
  <Paragraphs>56</Paragraphs>
  <Slides>17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17</vt:i4>
      </vt:variant>
    </vt:vector>
  </HeadingPairs>
  <TitlesOfParts>
    <vt:vector size="21" baseType="lpstr">
      <vt:lpstr>Arial</vt:lpstr>
      <vt:lpstr>Calibri</vt:lpstr>
      <vt:lpstr>Calibri Light</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Luleå tekniska universitet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Mats Jakobsson</dc:creator>
  <cp:keywords>2023; Utbildning förtroendevalda</cp:keywords>
  <cp:lastModifiedBy>Johanna Widgren</cp:lastModifiedBy>
  <cp:revision>15</cp:revision>
  <dcterms:created xsi:type="dcterms:W3CDTF">2023-04-25T11:41:38Z</dcterms:created>
  <dcterms:modified xsi:type="dcterms:W3CDTF">2023-04-26T08:31:27Z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0x010100D7963E0E5B7A40E5AEA07389401D709F007B1238BBD93543428C20870054E92DBF0100907CEEA6569A954C976B7824CE75F91F</vt:lpwstr>
  </property>
  <property fmtid="{D5CDD505-2E9C-101B-9397-08002B2CF9AE}" pid="3" name="TaxKeyword">
    <vt:lpwstr>9674;#2023|62465650-aada-403d-9485-0b35e331e001;#11125;#Utbildning förtroendevalda|d5a26273-7617-43ab-a87e-bcd814501755</vt:lpwstr>
  </property>
  <property fmtid="{D5CDD505-2E9C-101B-9397-08002B2CF9AE}" pid="4" name="CareActionCodeSurgical">
    <vt:lpwstr/>
  </property>
  <property fmtid="{D5CDD505-2E9C-101B-9397-08002B2CF9AE}" pid="5" name="NLLProducerPlace">
    <vt:lpwstr>7898;#Utbildning förtroendevalda|d5a26273-7617-43ab-a87e-bcd814501755</vt:lpwstr>
  </property>
  <property fmtid="{D5CDD505-2E9C-101B-9397-08002B2CF9AE}" pid="6" name="NLLApprovedByQuickPart">
    <vt:lpwstr/>
  </property>
  <property fmtid="{D5CDD505-2E9C-101B-9397-08002B2CF9AE}" pid="7" name="NLLInformationCollection">
    <vt:lpwstr/>
  </property>
  <property fmtid="{D5CDD505-2E9C-101B-9397-08002B2CF9AE}" pid="8" name="NLLProjectDescription">
    <vt:lpwstr/>
  </property>
  <property fmtid="{D5CDD505-2E9C-101B-9397-08002B2CF9AE}" pid="9" name="PsychiatricCodeTaxHTField0">
    <vt:lpwstr/>
  </property>
  <property fmtid="{D5CDD505-2E9C-101B-9397-08002B2CF9AE}" pid="10" name="NLLStakeholder">
    <vt:lpwstr/>
  </property>
  <property fmtid="{D5CDD505-2E9C-101B-9397-08002B2CF9AE}" pid="11" name="TLVCodeDiagnosisTaxHTField0">
    <vt:lpwstr/>
  </property>
  <property fmtid="{D5CDD505-2E9C-101B-9397-08002B2CF9AE}" pid="12" name="NPUCode">
    <vt:lpwstr/>
  </property>
  <property fmtid="{D5CDD505-2E9C-101B-9397-08002B2CF9AE}" pid="13" name="NLLClosureDate">
    <vt:lpwstr/>
  </property>
  <property fmtid="{D5CDD505-2E9C-101B-9397-08002B2CF9AE}" pid="14" name="NLLProducerplaceID">
    <vt:lpwstr/>
  </property>
  <property fmtid="{D5CDD505-2E9C-101B-9397-08002B2CF9AE}" pid="15" name="Godkänn dokument(1)">
    <vt:lpwstr>, </vt:lpwstr>
  </property>
  <property fmtid="{D5CDD505-2E9C-101B-9397-08002B2CF9AE}" pid="16" name="NLLPublishedTemplate">
    <vt:lpwstr/>
  </property>
  <property fmtid="{D5CDD505-2E9C-101B-9397-08002B2CF9AE}" pid="17" name="NLLWFComment">
    <vt:lpwstr/>
  </property>
  <property fmtid="{D5CDD505-2E9C-101B-9397-08002B2CF9AE}" pid="18" name="NLLPTCName">
    <vt:lpwstr/>
  </property>
  <property fmtid="{D5CDD505-2E9C-101B-9397-08002B2CF9AE}" pid="19" name="SpecialtyTaxHTField0">
    <vt:lpwstr/>
  </property>
  <property fmtid="{D5CDD505-2E9C-101B-9397-08002B2CF9AE}" pid="20" name="CareActionCodeNonSurgical">
    <vt:lpwstr/>
  </property>
  <property fmtid="{D5CDD505-2E9C-101B-9397-08002B2CF9AE}" pid="21" name="AnalysisNameTaxHTField0">
    <vt:lpwstr/>
  </property>
  <property fmtid="{D5CDD505-2E9C-101B-9397-08002B2CF9AE}" pid="22" name="Specialty">
    <vt:lpwstr/>
  </property>
  <property fmtid="{D5CDD505-2E9C-101B-9397-08002B2CF9AE}" pid="23" name="NLLProjectUrl">
    <vt:lpwstr/>
  </property>
  <property fmtid="{D5CDD505-2E9C-101B-9397-08002B2CF9AE}" pid="24" name="NLLSteeringGroup">
    <vt:lpwstr/>
  </property>
  <property fmtid="{D5CDD505-2E9C-101B-9397-08002B2CF9AE}" pid="25" name="NLLMeetingTypeTaxHTField0">
    <vt:lpwstr/>
  </property>
  <property fmtid="{D5CDD505-2E9C-101B-9397-08002B2CF9AE}" pid="26" name="NLLTemplateStatus">
    <vt:lpwstr/>
  </property>
  <property fmtid="{D5CDD505-2E9C-101B-9397-08002B2CF9AE}" pid="27" name="CareActionCodeSurgicalTaxHTField0">
    <vt:lpwstr/>
  </property>
  <property fmtid="{D5CDD505-2E9C-101B-9397-08002B2CF9AE}" pid="28" name="PharmaceuticalCodeTaxHTField0">
    <vt:lpwstr/>
  </property>
  <property fmtid="{D5CDD505-2E9C-101B-9397-08002B2CF9AE}" pid="29" name="Granska dokument(1)">
    <vt:lpwstr>, </vt:lpwstr>
  </property>
  <property fmtid="{D5CDD505-2E9C-101B-9397-08002B2CF9AE}" pid="30" name="NLLProjectLeader">
    <vt:lpwstr/>
  </property>
  <property fmtid="{D5CDD505-2E9C-101B-9397-08002B2CF9AE}" pid="31" name="NLLDecisionLevelManagedTaxHTField0">
    <vt:lpwstr/>
  </property>
  <property fmtid="{D5CDD505-2E9C-101B-9397-08002B2CF9AE}" pid="34" name="NLLDefaultTemplate">
    <vt:lpwstr/>
  </property>
  <property fmtid="{D5CDD505-2E9C-101B-9397-08002B2CF9AE}" pid="35" name="NLLProjectVisitor">
    <vt:lpwstr/>
  </property>
  <property fmtid="{D5CDD505-2E9C-101B-9397-08002B2CF9AE}" pid="36" name="NLLApprovedBy">
    <vt:lpwstr/>
  </property>
  <property fmtid="{D5CDD505-2E9C-101B-9397-08002B2CF9AE}" pid="37" name="NLLDecisionLevelManaged">
    <vt:lpwstr/>
  </property>
  <property fmtid="{D5CDD505-2E9C-101B-9397-08002B2CF9AE}" pid="38" name="CompulsoryAction">
    <vt:lpwstr/>
  </property>
  <property fmtid="{D5CDD505-2E9C-101B-9397-08002B2CF9AE}" pid="39" name="NLLProjectDivisionTaxHTField0">
    <vt:lpwstr/>
  </property>
  <property fmtid="{D5CDD505-2E9C-101B-9397-08002B2CF9AE}" pid="40" name="ICD10CodeTaxHTField0">
    <vt:lpwstr/>
  </property>
  <property fmtid="{D5CDD505-2E9C-101B-9397-08002B2CF9AE}" pid="41" name="Godkänn dokument">
    <vt:lpwstr>, </vt:lpwstr>
  </property>
  <property fmtid="{D5CDD505-2E9C-101B-9397-08002B2CF9AE}" pid="42" name="NLLProjectOwner">
    <vt:lpwstr/>
  </property>
  <property fmtid="{D5CDD505-2E9C-101B-9397-08002B2CF9AE}" pid="43" name="NPUCodeTaxHTField0">
    <vt:lpwstr/>
  </property>
  <property fmtid="{D5CDD505-2E9C-101B-9397-08002B2CF9AE}" pid="44" name="NLLTemplateFolderDescription">
    <vt:lpwstr/>
  </property>
  <property fmtid="{D5CDD505-2E9C-101B-9397-08002B2CF9AE}" pid="45" name="TLVCodeAction">
    <vt:lpwstr/>
  </property>
  <property fmtid="{D5CDD505-2E9C-101B-9397-08002B2CF9AE}" pid="46" name="RadiologicalCode">
    <vt:lpwstr/>
  </property>
  <property fmtid="{D5CDD505-2E9C-101B-9397-08002B2CF9AE}" pid="47" name="References">
    <vt:lpwstr/>
  </property>
  <property fmtid="{D5CDD505-2E9C-101B-9397-08002B2CF9AE}" pid="48" name="prdProcess">
    <vt:lpwstr/>
  </property>
  <property fmtid="{D5CDD505-2E9C-101B-9397-08002B2CF9AE}" pid="49" name="NLLProjectOrderStatus">
    <vt:lpwstr/>
  </property>
  <property fmtid="{D5CDD505-2E9C-101B-9397-08002B2CF9AE}" pid="51" name="NLLReferenceGroup">
    <vt:lpwstr/>
  </property>
  <property fmtid="{D5CDD505-2E9C-101B-9397-08002B2CF9AE}" pid="52" name="TLVCodeDiagnosis">
    <vt:lpwstr/>
  </property>
  <property fmtid="{D5CDD505-2E9C-101B-9397-08002B2CF9AE}" pid="53" name="PharmaceuticalCode">
    <vt:lpwstr/>
  </property>
  <property fmtid="{D5CDD505-2E9C-101B-9397-08002B2CF9AE}" pid="54" name="NLLInitiationDate">
    <vt:lpwstr/>
  </property>
  <property fmtid="{D5CDD505-2E9C-101B-9397-08002B2CF9AE}" pid="56" name="ReferencesTaxHTField0">
    <vt:lpwstr/>
  </property>
  <property fmtid="{D5CDD505-2E9C-101B-9397-08002B2CF9AE}" pid="57" name="NLLWindingUpDate">
    <vt:lpwstr/>
  </property>
  <property fmtid="{D5CDD505-2E9C-101B-9397-08002B2CF9AE}" pid="58" name="TLVCodeActionTaxHTField0">
    <vt:lpwstr/>
  </property>
  <property fmtid="{D5CDD505-2E9C-101B-9397-08002B2CF9AE}" pid="59" name="NLLProjectNr">
    <vt:lpwstr/>
  </property>
  <property fmtid="{D5CDD505-2E9C-101B-9397-08002B2CF9AE}" pid="60" name="Granska dokument">
    <vt:lpwstr>, </vt:lpwstr>
  </property>
  <property fmtid="{D5CDD505-2E9C-101B-9397-08002B2CF9AE}" pid="61" name="NLLProjectTypeTaxHTField0">
    <vt:lpwstr/>
  </property>
  <property fmtid="{D5CDD505-2E9C-101B-9397-08002B2CF9AE}" pid="62" name="NLLPTCProcessTeam">
    <vt:lpwstr/>
  </property>
  <property fmtid="{D5CDD505-2E9C-101B-9397-08002B2CF9AE}" pid="63" name="RadiologicalCodeTaxHTField0">
    <vt:lpwstr/>
  </property>
  <property fmtid="{D5CDD505-2E9C-101B-9397-08002B2CF9AE}" pid="64" name="NLLImplementationDate">
    <vt:lpwstr/>
  </property>
  <property fmtid="{D5CDD505-2E9C-101B-9397-08002B2CF9AE}" pid="65" name="NLLProjectDivision">
    <vt:lpwstr/>
  </property>
  <property fmtid="{D5CDD505-2E9C-101B-9397-08002B2CF9AE}" pid="66" name="PsychiatricCode">
    <vt:lpwstr/>
  </property>
  <property fmtid="{D5CDD505-2E9C-101B-9397-08002B2CF9AE}" pid="67" name="Publicera dokument">
    <vt:lpwstr>, </vt:lpwstr>
  </property>
  <property fmtid="{D5CDD505-2E9C-101B-9397-08002B2CF9AE}" pid="68" name="NLLProjectType">
    <vt:lpwstr/>
  </property>
  <property fmtid="{D5CDD505-2E9C-101B-9397-08002B2CF9AE}" pid="69" name="AnalysisName">
    <vt:lpwstr/>
  </property>
  <property fmtid="{D5CDD505-2E9C-101B-9397-08002B2CF9AE}" pid="70" name="NLLMtptCodeTaxHTField0">
    <vt:lpwstr/>
  </property>
  <property fmtid="{D5CDD505-2E9C-101B-9397-08002B2CF9AE}" pid="71" name="NLLLatestProjectTrackingDate">
    <vt:lpwstr/>
  </property>
  <property fmtid="{D5CDD505-2E9C-101B-9397-08002B2CF9AE}" pid="72" name="NLLDocumentType">
    <vt:lpwstr>1021;#Presentation|981e6eac-a633-4de2-91a2-d5e48e1c0d00</vt:lpwstr>
  </property>
  <property fmtid="{D5CDD505-2E9C-101B-9397-08002B2CF9AE}" pid="73" name="NLLProjectTypeText">
    <vt:lpwstr/>
  </property>
  <property fmtid="{D5CDD505-2E9C-101B-9397-08002B2CF9AE}" pid="74" name="NLLEstablishingDate">
    <vt:lpwstr/>
  </property>
  <property fmtid="{D5CDD505-2E9C-101B-9397-08002B2CF9AE}" pid="75" name="NLLProjectMember">
    <vt:lpwstr/>
  </property>
  <property fmtid="{D5CDD505-2E9C-101B-9397-08002B2CF9AE}" pid="76" name="NLLProcessTeamLookup">
    <vt:lpwstr/>
  </property>
  <property fmtid="{D5CDD505-2E9C-101B-9397-08002B2CF9AE}" pid="77" name="CareActionCodeNonSurgicalTaxHTField0">
    <vt:lpwstr/>
  </property>
  <property fmtid="{D5CDD505-2E9C-101B-9397-08002B2CF9AE}" pid="78" name="CompulsoryActionTaxHTField0">
    <vt:lpwstr/>
  </property>
  <property fmtid="{D5CDD505-2E9C-101B-9397-08002B2CF9AE}" pid="79" name="NLLMeetingType">
    <vt:lpwstr/>
  </property>
  <property fmtid="{D5CDD505-2E9C-101B-9397-08002B2CF9AE}" pid="80" name="NLLProjectLeaderDiv">
    <vt:lpwstr/>
  </property>
  <property fmtid="{D5CDD505-2E9C-101B-9397-08002B2CF9AE}" pid="81" name="NLLProjectName">
    <vt:lpwstr/>
  </property>
  <property fmtid="{D5CDD505-2E9C-101B-9397-08002B2CF9AE}" pid="83" name="NLLMtptCode">
    <vt:lpwstr/>
  </property>
  <property fmtid="{D5CDD505-2E9C-101B-9397-08002B2CF9AE}" pid="84" name="ICD10Code">
    <vt:lpwstr/>
  </property>
  <property fmtid="{D5CDD505-2E9C-101B-9397-08002B2CF9AE}" pid="85" name="NLLProjectStatus">
    <vt:lpwstr/>
  </property>
  <property fmtid="{D5CDD505-2E9C-101B-9397-08002B2CF9AE}" pid="86" name="_dlc_policyId">
    <vt:lpwstr>0x010100D7963E0E5B7A40E5AEA07389401D709F007B1238BBD93543428C20870054E92DBF|1214505165</vt:lpwstr>
  </property>
  <property fmtid="{D5CDD505-2E9C-101B-9397-08002B2CF9AE}" pid="89" name="ItemRetentionFormula">
    <vt:lpwstr>&lt;formula id="Microsoft.Office.RecordsManagement.PolicyFeatures.Expiration.Formula.BuiltIn"&gt;&lt;number&gt;1&lt;/number&gt;&lt;property&gt;NLLThinningTime&lt;/property&gt;&lt;propertyid&gt;2793489f-7251-475b-a975-480031914936&lt;/propertyid&gt;&lt;period&gt;months&lt;/period&gt;&lt;/formula&gt;</vt:lpwstr>
  </property>
  <property fmtid="{D5CDD505-2E9C-101B-9397-08002B2CF9AE}" pid="91" name="_dlc_DocIdItemGuid">
    <vt:lpwstr>86c34ad6-5fb2-45b4-a39b-df495c99e7e7</vt:lpwstr>
  </property>
  <property fmtid="{D5CDD505-2E9C-101B-9397-08002B2CF9AE}" pid="93" name="TaxCatchAll">
    <vt:lpwstr>1021;#Presentation|981e6eac-a633-4de2-91a2-d5e48e1c0d00;#7898;#Utbildning förtroendevalda|d5a26273-7617-43ab-a87e-bcd814501755;#11125;#Utbildning förtroendevalda;#9674;#2023</vt:lpwstr>
  </property>
  <property fmtid="{D5CDD505-2E9C-101B-9397-08002B2CF9AE}" pid="95" name="_dlc_ItemStageId">
    <vt:lpwstr/>
  </property>
  <property fmtid="{D5CDD505-2E9C-101B-9397-08002B2CF9AE}" pid="97" name="Order">
    <vt:r8>2537400</vt:r8>
  </property>
  <property fmtid="{D5CDD505-2E9C-101B-9397-08002B2CF9AE}" pid="98" name="xd_ProgID">
    <vt:lpwstr/>
  </property>
  <property fmtid="{D5CDD505-2E9C-101B-9397-08002B2CF9AE}" pid="99" name="_SourceUrl">
    <vt:lpwstr/>
  </property>
  <property fmtid="{D5CDD505-2E9C-101B-9397-08002B2CF9AE}" pid="100" name="_SharedFileIndex">
    <vt:lpwstr/>
  </property>
  <property fmtid="{D5CDD505-2E9C-101B-9397-08002B2CF9AE}" pid="101" name="TemplateUrl">
    <vt:lpwstr/>
  </property>
  <property fmtid="{D5CDD505-2E9C-101B-9397-08002B2CF9AE}" pid="103" name="NLLDecisionLevelGoverning">
    <vt:lpwstr/>
  </property>
  <property fmtid="{D5CDD505-2E9C-101B-9397-08002B2CF9AE}" pid="104" name="NLLFactOwner">
    <vt:lpwstr/>
  </property>
  <property fmtid="{D5CDD505-2E9C-101B-9397-08002B2CF9AE}" pid="105" name="NLLFactOwnerText">
    <vt:lpwstr/>
  </property>
  <property fmtid="{D5CDD505-2E9C-101B-9397-08002B2CF9AE}" pid="106" name="xd_Signature">
    <vt:bool>false</vt:bool>
  </property>
  <property fmtid="{D5CDD505-2E9C-101B-9397-08002B2CF9AE}" pid="107" name="NLLDecisionLevel">
    <vt:lpwstr/>
  </property>
  <property fmtid="{D5CDD505-2E9C-101B-9397-08002B2CF9AE}" pid="108" name="NLLPTCProcessLeader">
    <vt:lpwstr/>
  </property>
  <property fmtid="{D5CDD505-2E9C-101B-9397-08002B2CF9AE}" pid="110" name="NLLPTCVISEditor">
    <vt:lpwstr/>
  </property>
</Properties>
</file>